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7" r:id="rId4"/>
    <p:sldMasterId id="2147483721" r:id="rId5"/>
  </p:sldMasterIdLst>
  <p:notesMasterIdLst>
    <p:notesMasterId r:id="rId55"/>
  </p:notesMasterIdLst>
  <p:sldIdLst>
    <p:sldId id="280" r:id="rId6"/>
    <p:sldId id="281" r:id="rId7"/>
    <p:sldId id="282" r:id="rId8"/>
    <p:sldId id="325" r:id="rId9"/>
    <p:sldId id="404" r:id="rId10"/>
    <p:sldId id="342" r:id="rId11"/>
    <p:sldId id="405" r:id="rId12"/>
    <p:sldId id="406" r:id="rId13"/>
    <p:sldId id="364" r:id="rId14"/>
    <p:sldId id="366" r:id="rId15"/>
    <p:sldId id="374" r:id="rId16"/>
    <p:sldId id="415" r:id="rId17"/>
    <p:sldId id="378" r:id="rId18"/>
    <p:sldId id="348" r:id="rId19"/>
    <p:sldId id="350" r:id="rId20"/>
    <p:sldId id="351" r:id="rId21"/>
    <p:sldId id="298" r:id="rId22"/>
    <p:sldId id="287" r:id="rId23"/>
    <p:sldId id="407" r:id="rId24"/>
    <p:sldId id="379" r:id="rId25"/>
    <p:sldId id="309" r:id="rId26"/>
    <p:sldId id="397" r:id="rId27"/>
    <p:sldId id="285" r:id="rId28"/>
    <p:sldId id="310" r:id="rId29"/>
    <p:sldId id="322" r:id="rId30"/>
    <p:sldId id="320" r:id="rId31"/>
    <p:sldId id="321" r:id="rId32"/>
    <p:sldId id="409" r:id="rId33"/>
    <p:sldId id="293" r:id="rId34"/>
    <p:sldId id="294" r:id="rId35"/>
    <p:sldId id="283" r:id="rId36"/>
    <p:sldId id="414" r:id="rId37"/>
    <p:sldId id="327" r:id="rId38"/>
    <p:sldId id="408" r:id="rId39"/>
    <p:sldId id="410" r:id="rId40"/>
    <p:sldId id="412" r:id="rId41"/>
    <p:sldId id="413" r:id="rId42"/>
    <p:sldId id="411" r:id="rId43"/>
    <p:sldId id="339" r:id="rId44"/>
    <p:sldId id="390" r:id="rId45"/>
    <p:sldId id="268" r:id="rId46"/>
    <p:sldId id="352" r:id="rId47"/>
    <p:sldId id="353" r:id="rId48"/>
    <p:sldId id="354" r:id="rId49"/>
    <p:sldId id="355" r:id="rId50"/>
    <p:sldId id="356" r:id="rId51"/>
    <p:sldId id="357" r:id="rId52"/>
    <p:sldId id="358" r:id="rId53"/>
    <p:sldId id="261" r:id="rId54"/>
  </p:sldIdLst>
  <p:sldSz cx="10287000" cy="6858000" type="35mm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5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31D3"/>
    <a:srgbClr val="9A0000"/>
    <a:srgbClr val="53548A"/>
    <a:srgbClr val="00729A"/>
    <a:srgbClr val="B40000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2688" autoAdjust="0"/>
  </p:normalViewPr>
  <p:slideViewPr>
    <p:cSldViewPr showGuides="1">
      <p:cViewPr varScale="1">
        <p:scale>
          <a:sx n="57" d="100"/>
          <a:sy n="57" d="100"/>
        </p:scale>
        <p:origin x="-588" y="-90"/>
      </p:cViewPr>
      <p:guideLst>
        <p:guide orient="horz" pos="2205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F4E1-E52D-4B44-94CF-B12D237C5D25}" type="datetimeFigureOut">
              <a:rPr lang="el-GR" smtClean="0"/>
              <a:t>22/9/2013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7B6C5-BF06-4E2E-B3DB-C173B1139A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26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B6C5-BF06-4E2E-B3DB-C173B1139A92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4907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B6C5-BF06-4E2E-B3DB-C173B1139A92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4977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721602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B6C5-BF06-4E2E-B3DB-C173B1139A92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041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B593FCF-1196-4FAA-A1D9-AB486010EFB3}" type="slidenum">
              <a:rPr lang="el-GR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78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B6C5-BF06-4E2E-B3DB-C173B1139A92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862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B6C5-BF06-4E2E-B3DB-C173B1139A92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236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B6C5-BF06-4E2E-B3DB-C173B1139A92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0032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B6C5-BF06-4E2E-B3DB-C173B1139A92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9539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B6C5-BF06-4E2E-B3DB-C173B1139A92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6905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B6C5-BF06-4E2E-B3DB-C173B1139A92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2638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B6C5-BF06-4E2E-B3DB-C173B1139A92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7627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B6C5-BF06-4E2E-B3DB-C173B1139A92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9173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B6C5-BF06-4E2E-B3DB-C173B1139A92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4936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B6C5-BF06-4E2E-B3DB-C173B1139A92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1771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B6C5-BF06-4E2E-B3DB-C173B1139A92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737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B6C5-BF06-4E2E-B3DB-C173B1139A92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2700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B6C5-BF06-4E2E-B3DB-C173B1139A92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122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434E-7A5B-49B4-AA0D-5390C75ECAC3}" type="datetimeFigureOut">
              <a:rPr lang="el-GR" smtClean="0"/>
              <a:t>22/9/2013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2BC-07FD-4B9C-9E65-7DA784591F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309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434E-7A5B-49B4-AA0D-5390C75ECAC3}" type="datetimeFigureOut">
              <a:rPr lang="el-GR" smtClean="0"/>
              <a:t>22/9/2013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2BC-07FD-4B9C-9E65-7DA784591F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689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390335" y="274639"/>
            <a:ext cx="2603897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78644" y="274639"/>
            <a:ext cx="7640241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434E-7A5B-49B4-AA0D-5390C75ECAC3}" type="datetimeFigureOut">
              <a:rPr lang="el-GR" smtClean="0"/>
              <a:t>22/9/2013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2BC-07FD-4B9C-9E65-7DA784591F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438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 flipV="1">
            <a:off x="6086475" y="3810000"/>
            <a:ext cx="4200525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 flipV="1">
            <a:off x="6086475" y="3897314"/>
            <a:ext cx="4200525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 flipV="1">
            <a:off x="6086475" y="4114801"/>
            <a:ext cx="42005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 flipV="1">
            <a:off x="6086475" y="4164013"/>
            <a:ext cx="2210991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 flipV="1">
            <a:off x="6086475" y="4198939"/>
            <a:ext cx="2210991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10 - Στρογγυλεμένο ορθογώνιο"/>
          <p:cNvSpPr/>
          <p:nvPr/>
        </p:nvSpPr>
        <p:spPr bwMode="white">
          <a:xfrm>
            <a:off x="6086476" y="3962400"/>
            <a:ext cx="3446859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11 - Στρογγυλεμένο ορθογώνιο"/>
          <p:cNvSpPr/>
          <p:nvPr/>
        </p:nvSpPr>
        <p:spPr bwMode="white">
          <a:xfrm>
            <a:off x="8299252" y="4060826"/>
            <a:ext cx="1800225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0" y="3649664"/>
            <a:ext cx="10287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0" y="3675064"/>
            <a:ext cx="10287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>
          <a:xfrm flipV="1">
            <a:off x="7215187" y="3643313"/>
            <a:ext cx="3071813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0" y="0"/>
            <a:ext cx="10287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14350" y="2401888"/>
            <a:ext cx="9515475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14350" y="3899938"/>
            <a:ext cx="5572125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17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543800" y="4206875"/>
            <a:ext cx="108049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93DB2-1415-4A3C-B0E8-1F7DFC2770B9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22/9/2013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18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6086475" y="4205288"/>
            <a:ext cx="14573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1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9360099" y="1589"/>
            <a:ext cx="841176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7E23B5A-8F7B-4DB8-8562-7F6CE17F4AF4}" type="slidenum">
              <a:rPr lang="el-G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819C7-C7E2-4FE9-A88E-517BC7799C1F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22/9/2013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33D40-E07E-4B93-8358-AC68120304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6217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12602" y="1981201"/>
            <a:ext cx="874395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12602" y="3367088"/>
            <a:ext cx="874395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F7F4E-1F94-42C9-B641-701B82A40ACB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22/9/2013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04382-498C-4981-977F-9CE5207AC72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1041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0" y="2249425"/>
            <a:ext cx="4543425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29225" y="2249425"/>
            <a:ext cx="4543425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FBEAA-AD4C-412D-B9C2-5F97A0D90F5B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22/9/2013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EE1A0-14CC-4059-8F97-22341A000A2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170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625" y="1143000"/>
            <a:ext cx="942975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28625" y="2244970"/>
            <a:ext cx="454685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5311379" y="2244970"/>
            <a:ext cx="4546997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8625" y="2708519"/>
            <a:ext cx="454685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308093" y="2708519"/>
            <a:ext cx="4546997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C19CBF-ACAA-4241-BB23-62963D564114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22/9/2013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8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A2F436-0AB9-4EE6-83B9-75EF226955B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9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69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14350" y="1143000"/>
            <a:ext cx="92583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406283" y="612775"/>
            <a:ext cx="107692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27A13-2D0A-491B-9B29-83C7F0BB51F2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22/9/2013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9F096-0095-4D56-9880-6BF1AF76664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9003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B3C93-4EBF-4CEF-BCBA-9D1803A0BFB6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22/9/2013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E761F-47C4-418C-BE35-887AEA338E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984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22683" y="1101970"/>
            <a:ext cx="380619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22683" y="2010727"/>
            <a:ext cx="380619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71450" y="776287"/>
            <a:ext cx="574014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EB37D-9E28-4CD6-A498-4F6283031048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22/9/2013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F287B-2160-49D0-96B5-06B0D84B7F9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885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434E-7A5B-49B4-AA0D-5390C75ECAC3}" type="datetimeFigureOut">
              <a:rPr lang="el-GR" smtClean="0"/>
              <a:t>22/9/2013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2BC-07FD-4B9C-9E65-7DA784591F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7325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0489" y="1109161"/>
            <a:ext cx="66015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4130" y="1143000"/>
            <a:ext cx="51435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849498" y="3274309"/>
            <a:ext cx="291465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C9BED-7A83-4C99-A104-E00A16C9A30E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22/9/2013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20C18-2F48-4E22-AD21-FFEE81AEA4D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4373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335D8-2C87-43D3-B47F-AB4893DA501C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22/9/2013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E8B27-D366-48E4-9A4D-0A43B858DA4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4745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629525" y="1143000"/>
            <a:ext cx="2143125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14350" y="1143000"/>
            <a:ext cx="702945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90AE0-0046-496C-846B-B686A04E3272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22/9/2013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394E2-F0A5-405B-86FE-1BF7151C64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797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514350" y="274639"/>
            <a:ext cx="92583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BC036-E831-4F09-A5D1-B34A9D73447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2259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/>
          <p:nvPr/>
        </p:nvSpPr>
        <p:spPr>
          <a:xfrm>
            <a:off x="1036612" y="1413802"/>
            <a:ext cx="236601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13"/>
          <p:cNvSpPr/>
          <p:nvPr/>
        </p:nvSpPr>
        <p:spPr>
          <a:xfrm>
            <a:off x="1301949" y="1344614"/>
            <a:ext cx="71438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611630" y="359898"/>
            <a:ext cx="833247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611630" y="1850064"/>
            <a:ext cx="833247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2ADA20-E400-4C81-889D-BF4C17B4DCEE}" type="datetime1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22/9/2013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0890A0-CBEB-4BF9-80F6-B936E11EAE52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16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A1E01-CEED-40E6-B415-67CA8DA31288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22/9/2013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7BED2-DCC3-4028-8938-A7C2386B94E0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82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2568178" y="0"/>
            <a:ext cx="771525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3"/>
          <p:cNvSpPr/>
          <p:nvPr/>
        </p:nvSpPr>
        <p:spPr bwMode="invGray">
          <a:xfrm>
            <a:off x="2571750" y="0"/>
            <a:ext cx="857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15"/>
          <p:cNvSpPr/>
          <p:nvPr/>
        </p:nvSpPr>
        <p:spPr>
          <a:xfrm>
            <a:off x="2443861" y="2814656"/>
            <a:ext cx="236601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16"/>
          <p:cNvSpPr/>
          <p:nvPr/>
        </p:nvSpPr>
        <p:spPr>
          <a:xfrm>
            <a:off x="2709268" y="2746375"/>
            <a:ext cx="71438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691" y="2600325"/>
            <a:ext cx="72009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691" y="1066800"/>
            <a:ext cx="72009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ED6C32-ADE9-4BBB-9AE8-B1BFF7EE112F}" type="datetime1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22/9/2013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78E4EA-DA85-4785-B712-0423C6ABC2FE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88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059" y="274320"/>
            <a:ext cx="843534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5059" y="1524000"/>
            <a:ext cx="4114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5599" y="1524000"/>
            <a:ext cx="4114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E6CEA-F902-434B-B514-0FA644480A04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22/9/2013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4FD79-0943-457E-A510-D487AD014D4C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41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60336"/>
            <a:ext cx="92583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328278"/>
            <a:ext cx="45262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246370" y="328278"/>
            <a:ext cx="45262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14350" y="969336"/>
            <a:ext cx="45262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6370" y="969336"/>
            <a:ext cx="45262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209CAB-73B0-4998-9527-9DEB5B8D6F9A}" type="datetime1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22/9/2013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6FA8EB-14AD-450C-A495-371E6386E515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36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059" y="274320"/>
            <a:ext cx="843534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D790B-7358-4051-92D3-E515B84F6492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22/9/2013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B201E-9386-488A-BF1E-084E31027D43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6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434E-7A5B-49B4-AA0D-5390C75ECAC3}" type="datetimeFigureOut">
              <a:rPr lang="el-GR" smtClean="0"/>
              <a:t>22/9/2013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2BC-07FD-4B9C-9E65-7DA784591F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295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1141215" y="0"/>
            <a:ext cx="914578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13"/>
          <p:cNvSpPr/>
          <p:nvPr/>
        </p:nvSpPr>
        <p:spPr bwMode="invGray">
          <a:xfrm>
            <a:off x="1141215" y="0"/>
            <a:ext cx="82153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89302B-4363-476F-ADE6-A08A6DB8F0CB}" type="datetime1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22/9/2013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323CBF-5748-441D-940A-5071AF9BEF53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28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16778"/>
            <a:ext cx="428625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1406964"/>
            <a:ext cx="428625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4350" y="2133601"/>
            <a:ext cx="9172575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9BC617-5848-48CA-8549-3E035430354D}" type="datetime1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22/9/2013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8444E7-60AD-47B5-A68F-EA9A69B01BD1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00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857250" y="1066800"/>
            <a:ext cx="51435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Flowchart: Process 13"/>
          <p:cNvSpPr/>
          <p:nvPr/>
        </p:nvSpPr>
        <p:spPr>
          <a:xfrm rot="19468671">
            <a:off x="446484" y="954088"/>
            <a:ext cx="771525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lowchart: Process 15"/>
          <p:cNvSpPr/>
          <p:nvPr/>
        </p:nvSpPr>
        <p:spPr>
          <a:xfrm rot="2103354" flipH="1">
            <a:off x="5629275" y="936625"/>
            <a:ext cx="730449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2758" y="1066800"/>
            <a:ext cx="30861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2975" y="1143004"/>
            <a:ext cx="497205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975" y="4800600"/>
            <a:ext cx="497205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5EDD39-51AF-46B1-965B-E414BB84DA69}" type="datetime1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22/9/2013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E7BEA6-2E89-44DA-A249-2509E3E92D88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08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81AFC-E78E-4B62-B804-E395797A1A5B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22/9/2013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3A96F-AF05-4596-81D7-6039135D627C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74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15250" y="274639"/>
            <a:ext cx="20574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5875" y="274640"/>
            <a:ext cx="6257925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2120D-C8AE-42CD-A27F-F8928FA7170D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22/9/2013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AC619-F54E-4010-8378-24799FECFC76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17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D249A-23ED-4052-BBF6-2CC7CBCFFCE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951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EEEFF-148E-4F84-988B-711D662C698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96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9793A-60CF-4570-8188-986C14EF155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852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999F0-BA66-4817-917C-757A56048727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238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8558D-F31A-4263-A342-53A0A20173E3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5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78644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872162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434E-7A5B-49B4-AA0D-5390C75ECAC3}" type="datetimeFigureOut">
              <a:rPr lang="el-GR" smtClean="0"/>
              <a:t>22/9/2013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2BC-07FD-4B9C-9E65-7DA784591F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64187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26F1D-D6B1-44DA-8EF2-19BA49A99E73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98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1FEC8-DF01-42A4-A1FA-1CA407223F35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135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8D44B-C66F-4393-9058-96D4F4079A17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392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A0ED4-5E14-4DEB-8F94-C58315DA7FB8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330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A0C6A-6845-40C1-A200-D5B8684DC84A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659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4A4B8-C231-4AA1-A2A4-7BAEFD950E3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5423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D249A-23ED-4052-BBF6-2CC7CBCFFCE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44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EEEFF-148E-4F84-988B-711D662C698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650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9793A-60CF-4570-8188-986C14EF1554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628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999F0-BA66-4817-917C-757A56048727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4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434E-7A5B-49B4-AA0D-5390C75ECAC3}" type="datetimeFigureOut">
              <a:rPr lang="el-GR" smtClean="0"/>
              <a:t>22/9/2013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2BC-07FD-4B9C-9E65-7DA784591F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73976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8558D-F31A-4263-A342-53A0A20173E3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151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26F1D-D6B1-44DA-8EF2-19BA49A99E73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187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1FEC8-DF01-42A4-A1FA-1CA407223F35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000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8D44B-C66F-4393-9058-96D4F4079A17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46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A0ED4-5E14-4DEB-8F94-C58315DA7FB8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605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A0C6A-6845-40C1-A200-D5B8684DC84A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402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4A4B8-C231-4AA1-A2A4-7BAEFD950E32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0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434E-7A5B-49B4-AA0D-5390C75ECAC3}" type="datetimeFigureOut">
              <a:rPr lang="el-GR" smtClean="0"/>
              <a:t>22/9/2013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2BC-07FD-4B9C-9E65-7DA784591F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2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434E-7A5B-49B4-AA0D-5390C75ECAC3}" type="datetimeFigureOut">
              <a:rPr lang="el-GR" smtClean="0"/>
              <a:t>22/9/2013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2BC-07FD-4B9C-9E65-7DA784591F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934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434E-7A5B-49B4-AA0D-5390C75ECAC3}" type="datetimeFigureOut">
              <a:rPr lang="el-GR" smtClean="0"/>
              <a:t>22/9/2013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2BC-07FD-4B9C-9E65-7DA784591F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231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434E-7A5B-49B4-AA0D-5390C75ECAC3}" type="datetimeFigureOut">
              <a:rPr lang="el-GR" smtClean="0"/>
              <a:t>22/9/2013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2BC-07FD-4B9C-9E65-7DA784591F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81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2434E-7A5B-49B4-AA0D-5390C75ECAC3}" type="datetimeFigureOut">
              <a:rPr lang="el-GR" smtClean="0"/>
              <a:t>22/9/2013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492BC-07FD-4B9C-9E65-7DA784591F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875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0" y="366714"/>
            <a:ext cx="10287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28 - Ορθογώνιο"/>
          <p:cNvSpPr/>
          <p:nvPr/>
        </p:nvSpPr>
        <p:spPr>
          <a:xfrm>
            <a:off x="0" y="0"/>
            <a:ext cx="10287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29 - Ορθογώνιο"/>
          <p:cNvSpPr/>
          <p:nvPr/>
        </p:nvSpPr>
        <p:spPr>
          <a:xfrm>
            <a:off x="0" y="307976"/>
            <a:ext cx="10287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30 - Ορθογώνιο"/>
          <p:cNvSpPr/>
          <p:nvPr/>
        </p:nvSpPr>
        <p:spPr>
          <a:xfrm flipV="1">
            <a:off x="6086475" y="360364"/>
            <a:ext cx="4200525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31 - Ορθογώνιο"/>
          <p:cNvSpPr/>
          <p:nvPr/>
        </p:nvSpPr>
        <p:spPr>
          <a:xfrm flipV="1">
            <a:off x="6086475" y="439739"/>
            <a:ext cx="4200525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6082904" y="496889"/>
            <a:ext cx="3446859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8295680" y="588963"/>
            <a:ext cx="1800225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10220921" y="-1588"/>
            <a:ext cx="64294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10174487" y="-1588"/>
            <a:ext cx="32147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10153056" y="-1588"/>
            <a:ext cx="10716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10097690" y="-1588"/>
            <a:ext cx="30362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10029826" y="0"/>
            <a:ext cx="62508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9983391" y="0"/>
            <a:ext cx="893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21 - Θέση τίτλου"/>
          <p:cNvSpPr>
            <a:spLocks noGrp="1"/>
          </p:cNvSpPr>
          <p:nvPr>
            <p:ph type="title"/>
          </p:nvPr>
        </p:nvSpPr>
        <p:spPr bwMode="auto">
          <a:xfrm>
            <a:off x="514350" y="1143000"/>
            <a:ext cx="9258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του τίτλου</a:t>
            </a:r>
            <a:endParaRPr lang="en-US" altLang="el-GR" smtClean="0"/>
          </a:p>
        </p:txBody>
      </p:sp>
      <p:sp>
        <p:nvSpPr>
          <p:cNvPr id="1040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514350" y="2249488"/>
            <a:ext cx="92583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των στυλ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  <a:endParaRPr lang="en-US" altLang="el-GR" smtClean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7409855" y="612775"/>
            <a:ext cx="1076920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F0091B-50B1-4E19-9480-EE2F596A4DB4}" type="datetimeFigureOut">
              <a:rPr lang="el-GR">
                <a:solidFill>
                  <a:srgbClr val="438086"/>
                </a:solidFill>
              </a:rPr>
              <a:pPr>
                <a:defRPr/>
              </a:pPr>
              <a:t>22/9/2013</a:t>
            </a:fld>
            <a:endParaRPr lang="el-GR">
              <a:solidFill>
                <a:srgbClr val="438086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915026" y="612775"/>
            <a:ext cx="1491258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srgbClr val="438086"/>
              </a:solidFill>
            </a:endParaRP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9195793" y="1588"/>
            <a:ext cx="85725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7FF43D-1BE6-495F-8732-5F6C934CB32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824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917972" y="-815975"/>
            <a:ext cx="1843088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9309" y="20638"/>
            <a:ext cx="1916312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205741" y="1055077"/>
            <a:ext cx="1266432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9429" y="0"/>
            <a:ext cx="9147572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614487" y="274638"/>
            <a:ext cx="8436769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87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614487" y="1447800"/>
            <a:ext cx="8436769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029075" y="6305550"/>
            <a:ext cx="24003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A07AFD6-F191-4414-8A78-030B29CCD6A5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22/9/2013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429375" y="6305550"/>
            <a:ext cx="325755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690497" y="6305550"/>
            <a:ext cx="51435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EE3BFB7-7C5F-4D19-A9D0-15AC9871C1EA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141215" y="0"/>
            <a:ext cx="82153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6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1"/>
            <a:ext cx="92583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26FAA1-3366-4464-BBB4-DDFF5DBA9173}" type="slidenum">
              <a:rPr 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0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1"/>
            <a:ext cx="92583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26FAA1-3366-4464-BBB4-DDFF5DBA9173}" type="slidenum">
              <a:rPr 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3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5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τρογγύλεμα μίας γωνίας ορθογωνίου 3"/>
          <p:cNvSpPr/>
          <p:nvPr/>
        </p:nvSpPr>
        <p:spPr>
          <a:xfrm>
            <a:off x="0" y="1628800"/>
            <a:ext cx="10211197" cy="5184576"/>
          </a:xfrm>
          <a:prstGeom prst="round1Rect">
            <a:avLst/>
          </a:prstGeom>
          <a:solidFill>
            <a:srgbClr val="9A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Αναπνευστικές διαταραχές </a:t>
            </a:r>
            <a:br>
              <a:rPr lang="el-GR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l-GR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οξεοβασικής</a:t>
            </a:r>
            <a:r>
              <a:rPr lang="el-GR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ισορροπίας</a:t>
            </a:r>
            <a:endParaRPr lang="el-GR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8" name="Picture 4" descr="H:\Users\makis\AppData\Roaming\PixelMetrics\CaptureWiz\Tem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5" y="2051946"/>
            <a:ext cx="4897807" cy="43987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Users\makis\AppData\Roaming\PixelMetrics\CaptureWiz\Temp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44" y="2636912"/>
            <a:ext cx="5571753" cy="32719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6401797" y="6167045"/>
            <a:ext cx="31341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Πασαδάκης</a:t>
            </a:r>
            <a:r>
              <a:rPr lang="el-G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Π. </a:t>
            </a:r>
            <a:endParaRPr lang="el-G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2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r"/>
            <a:r>
              <a:rPr lang="el-GR" b="1" dirty="0">
                <a:solidFill>
                  <a:srgbClr val="FFFF00"/>
                </a:solidFill>
              </a:rPr>
              <a:t>Σχέση εισπνεόμενου O</a:t>
            </a:r>
            <a:r>
              <a:rPr lang="el-GR" b="1" baseline="-25000" dirty="0">
                <a:solidFill>
                  <a:srgbClr val="FFFF00"/>
                </a:solidFill>
              </a:rPr>
              <a:t>2</a:t>
            </a:r>
            <a:r>
              <a:rPr lang="el-GR" b="1" dirty="0">
                <a:solidFill>
                  <a:srgbClr val="FFFF00"/>
                </a:solidFill>
              </a:rPr>
              <a:t> (FiO</a:t>
            </a:r>
            <a:r>
              <a:rPr lang="el-GR" b="1" baseline="-25000" dirty="0">
                <a:solidFill>
                  <a:srgbClr val="FFFF00"/>
                </a:solidFill>
              </a:rPr>
              <a:t>2</a:t>
            </a:r>
            <a:r>
              <a:rPr lang="el-GR" b="1" dirty="0">
                <a:solidFill>
                  <a:srgbClr val="FFFF00"/>
                </a:solidFill>
              </a:rPr>
              <a:t>) και PaO</a:t>
            </a:r>
            <a:r>
              <a:rPr lang="el-GR" b="1" baseline="-25000" dirty="0">
                <a:solidFill>
                  <a:srgbClr val="FFFF00"/>
                </a:solidFill>
              </a:rPr>
              <a:t>2</a:t>
            </a:r>
            <a:endParaRPr lang="en-US" b="1" baseline="-25000" dirty="0">
              <a:solidFill>
                <a:srgbClr val="FFFF00"/>
              </a:solidFill>
            </a:endParaRPr>
          </a:p>
        </p:txBody>
      </p:sp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1039813" y="1749426"/>
          <a:ext cx="8208962" cy="4416427"/>
        </p:xfrm>
        <a:graphic>
          <a:graphicData uri="http://schemas.openxmlformats.org/drawingml/2006/table">
            <a:tbl>
              <a:tblPr/>
              <a:tblGrid>
                <a:gridCol w="2214562"/>
                <a:gridCol w="5994400"/>
              </a:tblGrid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FiO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2" marR="9142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Ελάχιστη αναμενόμενη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PaO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(mmHg)</a:t>
                      </a:r>
                    </a:p>
                  </a:txBody>
                  <a:tcPr marL="91422" marR="9142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2" marR="9142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2" marR="9142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ADC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91422" marR="9142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150</a:t>
                      </a:r>
                    </a:p>
                  </a:txBody>
                  <a:tcPr marL="91422" marR="9142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ADC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91422" marR="9142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</a:t>
                      </a:r>
                    </a:p>
                  </a:txBody>
                  <a:tcPr marL="91422" marR="9142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ADC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91422" marR="9142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250</a:t>
                      </a:r>
                    </a:p>
                  </a:txBody>
                  <a:tcPr marL="91422" marR="9142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ADC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91422" marR="9142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400</a:t>
                      </a:r>
                    </a:p>
                  </a:txBody>
                  <a:tcPr marL="91422" marR="9142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ADC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22" marR="9142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500</a:t>
                      </a:r>
                    </a:p>
                  </a:txBody>
                  <a:tcPr marL="91422" marR="9142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ADC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063380" y="6290156"/>
            <a:ext cx="22183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PaO</a:t>
            </a:r>
            <a:r>
              <a:rPr lang="en-US" sz="2800" b="1" baseline="-25000" dirty="0">
                <a:latin typeface="Calibri" panose="020F0502020204030204" pitchFamily="34" charset="0"/>
              </a:rPr>
              <a:t>2</a:t>
            </a:r>
            <a:r>
              <a:rPr lang="en-US" sz="2800" b="1" dirty="0">
                <a:latin typeface="Calibri" panose="020F0502020204030204" pitchFamily="34" charset="0"/>
              </a:rPr>
              <a:t>=FiO</a:t>
            </a:r>
            <a:r>
              <a:rPr lang="en-US" sz="2800" b="1" baseline="-25000" dirty="0">
                <a:latin typeface="Calibri" panose="020F0502020204030204" pitchFamily="34" charset="0"/>
              </a:rPr>
              <a:t>2</a:t>
            </a:r>
            <a:r>
              <a:rPr lang="en-US" sz="2800" b="1" dirty="0">
                <a:latin typeface="Calibri" panose="020F0502020204030204" pitchFamily="34" charset="0"/>
              </a:rPr>
              <a:t> x 5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820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46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427953"/>
              </p:ext>
            </p:extLst>
          </p:nvPr>
        </p:nvGraphicFramePr>
        <p:xfrm>
          <a:off x="750888" y="1844824"/>
          <a:ext cx="8856662" cy="2795588"/>
        </p:xfrm>
        <a:graphic>
          <a:graphicData uri="http://schemas.openxmlformats.org/drawingml/2006/table">
            <a:tbl>
              <a:tblPr/>
              <a:tblGrid>
                <a:gridCol w="4551362"/>
                <a:gridCol w="4305300"/>
              </a:tblGrid>
              <a:tr h="579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Ηλικιακή ομάδα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7" marR="91437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Αποδεκτή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 PaO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 (mmHg)</a:t>
                      </a:r>
                    </a:p>
                  </a:txBody>
                  <a:tcPr marL="91437" marR="9143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9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Άτομα&lt;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60 </a:t>
                      </a:r>
                      <a:r>
                        <a:rPr kumimoji="0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χρόνων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&amp; </a:t>
                      </a:r>
                      <a:r>
                        <a:rPr kumimoji="0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παιδιά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7" marR="91437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&gt; 80</a:t>
                      </a:r>
                    </a:p>
                  </a:txBody>
                  <a:tcPr marL="91437" marR="9143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9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70 </a:t>
                      </a:r>
                      <a:r>
                        <a:rPr kumimoji="0" lang="el-G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χρόνων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7" marR="91437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&gt; 70</a:t>
                      </a:r>
                    </a:p>
                  </a:txBody>
                  <a:tcPr marL="91437" marR="9143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8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80 </a:t>
                      </a:r>
                      <a:r>
                        <a:rPr kumimoji="0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χρόνων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7" marR="91437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&gt; 60</a:t>
                      </a:r>
                    </a:p>
                  </a:txBody>
                  <a:tcPr marL="91437" marR="9143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9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90 </a:t>
                      </a:r>
                      <a:r>
                        <a:rPr kumimoji="0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χρόνων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7" marR="91437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&gt; 50</a:t>
                      </a:r>
                    </a:p>
                  </a:txBody>
                  <a:tcPr marL="91437" marR="9143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4725144"/>
            <a:ext cx="10287000" cy="110799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PaO</a:t>
            </a:r>
            <a:r>
              <a:rPr lang="en-US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&lt;40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mmHg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υποδηλώνει πάντα 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σοβαρή </a:t>
            </a:r>
            <a:r>
              <a:rPr lang="el-G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υποξαιμία</a:t>
            </a: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1200" b="1" i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 et al, 1974</a:t>
            </a:r>
            <a:endParaRPr lang="el-GR" sz="1200" b="1" i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74638"/>
            <a:ext cx="10287000" cy="1143000"/>
          </a:xfrm>
          <a:prstGeom prst="rect">
            <a:avLst/>
          </a:prstGeom>
          <a:solidFill>
            <a:srgbClr val="C00000"/>
          </a:solidFill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r"/>
            <a:r>
              <a:rPr lang="el-GR" b="1" dirty="0">
                <a:solidFill>
                  <a:srgbClr val="FFFF00"/>
                </a:solidFill>
              </a:rPr>
              <a:t>Σχέση </a:t>
            </a:r>
            <a:r>
              <a:rPr lang="en-US" b="1" dirty="0">
                <a:solidFill>
                  <a:srgbClr val="FFFF00"/>
                </a:solidFill>
              </a:rPr>
              <a:t>PaO2 </a:t>
            </a:r>
            <a:r>
              <a:rPr lang="el-GR" b="1" dirty="0">
                <a:solidFill>
                  <a:srgbClr val="FFFF00"/>
                </a:solidFill>
              </a:rPr>
              <a:t>και ηλικίας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1970" y="5890046"/>
            <a:ext cx="10285029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 smtClean="0"/>
              <a:t>Η </a:t>
            </a:r>
            <a:r>
              <a:rPr lang="el-GR" b="1" dirty="0"/>
              <a:t>PaO2 </a:t>
            </a:r>
            <a:r>
              <a:rPr lang="el-GR" b="1" dirty="0" smtClean="0"/>
              <a:t>&lt; από </a:t>
            </a:r>
            <a:r>
              <a:rPr lang="el-GR" b="1" dirty="0"/>
              <a:t>40-45 είναι επικίνδυνη για τη ζωή και θέλει διασωλήνωση </a:t>
            </a:r>
            <a:endParaRPr lang="el-GR" b="1" dirty="0" smtClean="0"/>
          </a:p>
          <a:p>
            <a:pPr algn="ctr"/>
            <a:r>
              <a:rPr lang="el-GR" b="1" dirty="0" smtClean="0"/>
              <a:t>(ενώ </a:t>
            </a:r>
            <a:r>
              <a:rPr lang="el-GR" b="1" dirty="0"/>
              <a:t>η υψηλή PaCO2 τις πιο πολλές φορές </a:t>
            </a:r>
            <a:r>
              <a:rPr lang="el-GR" b="1" dirty="0" smtClean="0"/>
              <a:t>δεν είναι επικίνδυνη)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18189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4349" y="2249425"/>
            <a:ext cx="4983557" cy="4525963"/>
          </a:xfrm>
        </p:spPr>
        <p:txBody>
          <a:bodyPr/>
          <a:lstStyle/>
          <a:p>
            <a:r>
              <a:rPr lang="el-GR" dirty="0"/>
              <a:t>Για τη μέτρηση του κορεσμού το παλμικό οξύμετρο είναι γενικά </a:t>
            </a:r>
            <a:r>
              <a:rPr lang="el-GR" b="1" dirty="0"/>
              <a:t>ακριβέστερο από την SaO2 </a:t>
            </a:r>
            <a:r>
              <a:rPr lang="el-GR" dirty="0"/>
              <a:t>του αρτηριακού αίματος και υπερέχει όσον αφορά στην εκτίμηση της </a:t>
            </a:r>
            <a:r>
              <a:rPr lang="el-GR" dirty="0" err="1"/>
              <a:t>υποξαιμίας</a:t>
            </a:r>
            <a:endParaRPr lang="el-GR" dirty="0"/>
          </a:p>
          <a:p>
            <a:endParaRPr lang="el-GR" dirty="0" smtClean="0"/>
          </a:p>
          <a:p>
            <a:pPr marL="109537" indent="0">
              <a:buNone/>
            </a:pPr>
            <a:r>
              <a:rPr lang="el-GR" b="1" dirty="0"/>
              <a:t>Κορεσμός Ο2 (παλμικό οξύμετρο)</a:t>
            </a:r>
          </a:p>
          <a:p>
            <a:r>
              <a:rPr lang="el-GR" b="1" dirty="0"/>
              <a:t>95-100% (φυσιολογικά ευρήματα)</a:t>
            </a:r>
          </a:p>
          <a:p>
            <a:r>
              <a:rPr lang="el-GR" b="1" dirty="0"/>
              <a:t>&lt; 91% σύγχυση</a:t>
            </a:r>
          </a:p>
          <a:p>
            <a:r>
              <a:rPr lang="el-GR" b="1" dirty="0"/>
              <a:t>&lt; 70% επικίνδυνο για τη ζωή</a:t>
            </a:r>
          </a:p>
          <a:p>
            <a:endParaRPr lang="el-GR" dirty="0"/>
          </a:p>
        </p:txBody>
      </p:sp>
      <p:pic>
        <p:nvPicPr>
          <p:cNvPr id="5124" name="Picture 6" descr="C:\Documents and Settings\Kostas\Application Data\PixelMetrics\CaptureWiz\Temp\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07" y="2193900"/>
            <a:ext cx="389374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Calibri" panose="020F0502020204030204" pitchFamily="34" charset="0"/>
              </a:rPr>
              <a:t>Κλινική συσχέτιση-σημασία </a:t>
            </a:r>
            <a:r>
              <a:rPr lang="en-US" b="1" dirty="0">
                <a:latin typeface="Calibri" panose="020F0502020204030204" pitchFamily="34" charset="0"/>
              </a:rPr>
              <a:t>SaO</a:t>
            </a:r>
            <a:r>
              <a:rPr lang="en-US" b="1" baseline="-25000" dirty="0">
                <a:latin typeface="Calibri" panose="020F0502020204030204" pitchFamily="34" charset="0"/>
              </a:rPr>
              <a:t>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789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pPr eaLnBrk="1" hangingPunct="1"/>
            <a:r>
              <a:rPr lang="en-US" sz="4800" b="1" dirty="0">
                <a:solidFill>
                  <a:srgbClr val="FFFF00"/>
                </a:solidFill>
                <a:latin typeface="Calibri" panose="020F0502020204030204" pitchFamily="34" charset="0"/>
              </a:rPr>
              <a:t>V/Q</a:t>
            </a:r>
            <a:endParaRPr lang="el-GR" sz="48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</a:rPr>
              <a:t>V/Q</a:t>
            </a:r>
            <a:r>
              <a:rPr lang="el-GR" sz="28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l-GR" sz="2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αναντιστοιχία</a:t>
            </a:r>
            <a:endParaRPr lang="el-GR" sz="28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sz="2400" b="1" dirty="0" smtClean="0">
                <a:solidFill>
                  <a:srgbClr val="990000"/>
                </a:solidFill>
                <a:latin typeface="Calibri" panose="020F0502020204030204" pitchFamily="34" charset="0"/>
              </a:rPr>
              <a:t>συνήθως διορθώνονται με χορήγηση Ο</a:t>
            </a:r>
            <a:r>
              <a:rPr lang="el-GR" sz="2400" b="1" baseline="-25000" dirty="0" smtClean="0">
                <a:solidFill>
                  <a:srgbClr val="990000"/>
                </a:solidFill>
                <a:latin typeface="Calibri" panose="020F0502020204030204" pitchFamily="34" charset="0"/>
              </a:rPr>
              <a:t>2</a:t>
            </a:r>
            <a:r>
              <a:rPr lang="el-GR" sz="2400" b="1" dirty="0" smtClean="0">
                <a:solidFill>
                  <a:srgbClr val="990000"/>
                </a:solidFill>
                <a:latin typeface="Calibri" panose="020F0502020204030204" pitchFamily="34" charset="0"/>
              </a:rPr>
              <a:t>,</a:t>
            </a:r>
            <a:r>
              <a:rPr lang="el-GR" sz="2400" b="1" dirty="0" smtClean="0">
                <a:latin typeface="Calibri" panose="020F0502020204030204" pitchFamily="34" charset="0"/>
              </a:rPr>
              <a:t> ενώ διαταραχές της διάχυσης και </a:t>
            </a:r>
            <a:r>
              <a:rPr lang="en-US" sz="2400" b="1" dirty="0" smtClean="0">
                <a:latin typeface="Calibri" panose="020F0502020204030204" pitchFamily="34" charset="0"/>
              </a:rPr>
              <a:t>shunts </a:t>
            </a:r>
            <a:r>
              <a:rPr lang="el-GR" sz="2400" b="1" dirty="0" smtClean="0">
                <a:latin typeface="Calibri" panose="020F0502020204030204" pitchFamily="34" charset="0"/>
              </a:rPr>
              <a:t>διορθώνονται μόνο μερικώς ή καθόλου με χορήγηση Ο</a:t>
            </a:r>
            <a:r>
              <a:rPr lang="el-GR" sz="2400" b="1" baseline="-25000" dirty="0" smtClean="0">
                <a:latin typeface="Calibri" panose="020F0502020204030204" pitchFamily="34" charset="0"/>
              </a:rPr>
              <a:t>2</a:t>
            </a:r>
          </a:p>
          <a:p>
            <a:pPr marL="457200" indent="-457200">
              <a:buFont typeface="+mj-lt"/>
              <a:buAutoNum type="arabicPeriod"/>
            </a:pPr>
            <a:endParaRPr lang="el-GR" sz="2400" dirty="0" smtClean="0"/>
          </a:p>
          <a:p>
            <a:endParaRPr lang="el-G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Νόσοι που επηρεάζουν </a:t>
            </a:r>
            <a:r>
              <a:rPr lang="el-GR" dirty="0" smtClean="0">
                <a:solidFill>
                  <a:srgbClr val="FFFF00"/>
                </a:solidFill>
              </a:rPr>
              <a:t>V/Q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b="1" dirty="0">
                <a:latin typeface="Calibri" panose="020F0502020204030204" pitchFamily="34" charset="0"/>
              </a:rPr>
              <a:t>Αποφρακτικές πνευμονοπάθειες</a:t>
            </a:r>
          </a:p>
          <a:p>
            <a:r>
              <a:rPr lang="el-GR" b="1" dirty="0" smtClean="0">
                <a:latin typeface="Calibri" panose="020F0502020204030204" pitchFamily="34" charset="0"/>
              </a:rPr>
              <a:t>Αγγειακές </a:t>
            </a:r>
            <a:r>
              <a:rPr lang="el-GR" b="1" dirty="0">
                <a:latin typeface="Calibri" panose="020F0502020204030204" pitchFamily="34" charset="0"/>
              </a:rPr>
              <a:t>νόσοι πνευμόνων</a:t>
            </a:r>
          </a:p>
          <a:p>
            <a:r>
              <a:rPr lang="el-GR" b="1" dirty="0" smtClean="0">
                <a:latin typeface="Calibri" panose="020F0502020204030204" pitchFamily="34" charset="0"/>
              </a:rPr>
              <a:t>Παρεγχυματικές </a:t>
            </a:r>
            <a:r>
              <a:rPr lang="el-GR" b="1" dirty="0">
                <a:latin typeface="Calibri" panose="020F0502020204030204" pitchFamily="34" charset="0"/>
              </a:rPr>
              <a:t>πνευμονικές νόσοι</a:t>
            </a:r>
          </a:p>
          <a:p>
            <a:endParaRPr lang="el-GR" b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684" y="3885486"/>
            <a:ext cx="291465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44" y="4088064"/>
            <a:ext cx="3853444" cy="2654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687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dirty="0"/>
              <a:t>Περιστατικό </a:t>
            </a:r>
            <a:r>
              <a:rPr lang="el-GR" dirty="0" smtClean="0"/>
              <a:t>2</a:t>
            </a:r>
            <a:endParaRPr lang="el-G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l-GR" b="0" dirty="0"/>
          </a:p>
          <a:p>
            <a:r>
              <a:rPr lang="en-US" b="0" dirty="0"/>
              <a:t> 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rgbClr val="C00000"/>
          </a:solidFill>
        </p:spPr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Σε ασθενείς με χρόνια κατακράτηση </a:t>
            </a:r>
            <a:r>
              <a:rPr lang="el-GR" dirty="0" smtClean="0">
                <a:solidFill>
                  <a:srgbClr val="FFFF00"/>
                </a:solidFill>
              </a:rPr>
              <a:t>CO</a:t>
            </a:r>
            <a:r>
              <a:rPr lang="el-GR" baseline="-25000" dirty="0" smtClean="0">
                <a:solidFill>
                  <a:srgbClr val="FFFF00"/>
                </a:solidFill>
              </a:rPr>
              <a:t>2</a:t>
            </a:r>
            <a:r>
              <a:rPr lang="el-GR" dirty="0" smtClean="0">
                <a:solidFill>
                  <a:srgbClr val="FFFF00"/>
                </a:solidFill>
              </a:rPr>
              <a:t>, </a:t>
            </a:r>
            <a:r>
              <a:rPr lang="el-GR" dirty="0" smtClean="0">
                <a:solidFill>
                  <a:srgbClr val="FFFF00"/>
                </a:solidFill>
              </a:rPr>
              <a:t>η </a:t>
            </a:r>
            <a:r>
              <a:rPr lang="el-GR" b="1" dirty="0" smtClean="0">
                <a:solidFill>
                  <a:srgbClr val="FFFF00"/>
                </a:solidFill>
              </a:rPr>
              <a:t>μειωμένη </a:t>
            </a:r>
            <a:r>
              <a:rPr lang="en-US" b="1" dirty="0" err="1" smtClean="0">
                <a:solidFill>
                  <a:srgbClr val="FFFF00"/>
                </a:solidFill>
              </a:rPr>
              <a:t>PaO</a:t>
            </a:r>
            <a:r>
              <a:rPr lang="el-GR" baseline="-25000" dirty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l-GR" dirty="0" smtClean="0">
                <a:solidFill>
                  <a:srgbClr val="FFFF00"/>
                </a:solidFill>
              </a:rPr>
              <a:t>είναι το ερέθισμα για την αναπνοή. Η ΧΟΡΗΓΗΣΗ Ο</a:t>
            </a:r>
            <a:r>
              <a:rPr lang="el-GR" baseline="-25000" dirty="0" smtClean="0">
                <a:solidFill>
                  <a:srgbClr val="FFFF00"/>
                </a:solidFill>
              </a:rPr>
              <a:t>2</a:t>
            </a:r>
            <a:r>
              <a:rPr lang="el-GR" dirty="0" smtClean="0">
                <a:solidFill>
                  <a:srgbClr val="FFFF00"/>
                </a:solidFill>
              </a:rPr>
              <a:t> μπορεί να ελαττώσει την αναπνευστική κίνηση.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Η προσεκτική παρακολούθηση των ασθενών αυτών για υποαερισμό είναι </a:t>
            </a:r>
            <a: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απαραίτητη</a:t>
            </a:r>
            <a:r>
              <a:rPr lang="el-G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solidFill>
                  <a:srgbClr val="FFFF00"/>
                </a:solidFill>
              </a:rPr>
              <a:t>κατά τη διάρκεια θεραπείας </a:t>
            </a:r>
            <a:r>
              <a:rPr lang="el-GR" dirty="0" smtClean="0">
                <a:solidFill>
                  <a:srgbClr val="FFFF00"/>
                </a:solidFill>
              </a:rPr>
              <a:t>οξυγόνου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534988" y="1484784"/>
            <a:ext cx="9165655" cy="6397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dirty="0" smtClean="0"/>
              <a:t>Χορήγηση Ο</a:t>
            </a:r>
            <a:r>
              <a:rPr lang="el-GR" baseline="-25000" dirty="0" smtClean="0"/>
              <a:t>2</a:t>
            </a:r>
            <a:r>
              <a:rPr lang="el-GR" dirty="0" smtClean="0"/>
              <a:t> σε ασθενείς με χρόνια κατακράτηση CO2</a:t>
            </a:r>
            <a:endParaRPr lang="el-G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04" y="2323640"/>
            <a:ext cx="2952328" cy="3798951"/>
          </a:xfrm>
        </p:spPr>
      </p:pic>
    </p:spTree>
    <p:extLst>
      <p:ext uri="{BB962C8B-B14F-4D97-AF65-F5344CB8AC3E}">
        <p14:creationId xmlns:p14="http://schemas.microsoft.com/office/powerpoint/2010/main" val="4066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FFFF00"/>
                </a:solidFill>
              </a:rPr>
              <a:t>appropriate oxygen delivery device 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8085534" cy="639762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high flow system (venturi mask or aerosol mask) 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04" y="2420888"/>
            <a:ext cx="2612571" cy="1959429"/>
          </a:xfrm>
          <a:solidFill>
            <a:srgbClr val="C00000"/>
          </a:solidFill>
        </p:spPr>
      </p:pic>
      <p:pic>
        <p:nvPicPr>
          <p:cNvPr id="3074" name="Picture 2" descr="H:\Users\makis\AppData\Roaming\PixelMetrics\CaptureWiz\Tem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48" y="3114675"/>
            <a:ext cx="63341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1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FFFF00"/>
                </a:solidFill>
              </a:rPr>
              <a:t>EQUIPMENT: 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low </a:t>
            </a:r>
            <a:r>
              <a:rPr lang="en-US" sz="3600" dirty="0">
                <a:solidFill>
                  <a:srgbClr val="FFFF00"/>
                </a:solidFill>
              </a:rPr>
              <a:t>flow oxygen delivery systems </a:t>
            </a:r>
            <a:endParaRPr lang="el-GR" sz="36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H:\Users\makis\AppData\Roaming\PixelMetrics\CaptureWiz\Tem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417638"/>
            <a:ext cx="4619625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01599" y="1600201"/>
            <a:ext cx="3053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Approx. 4%/liter flow;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FiO</a:t>
            </a:r>
            <a:r>
              <a:rPr lang="en-US" sz="800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decreases as VE increases </a:t>
            </a:r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5107736" y="2267580"/>
            <a:ext cx="5179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Approx. 4%/liter flow;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minimum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flow must be 5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LPM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to flush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CO2 from mask</a:t>
            </a: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5148812" y="3574757"/>
            <a:ext cx="5179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*See pkg. insert for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precise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flow and corresponding FiO2</a:t>
            </a:r>
            <a:endParaRPr lang="el-GR" dirty="0"/>
          </a:p>
        </p:txBody>
      </p:sp>
      <p:sp>
        <p:nvSpPr>
          <p:cNvPr id="13" name="Rectangle 12"/>
          <p:cNvSpPr/>
          <p:nvPr/>
        </p:nvSpPr>
        <p:spPr>
          <a:xfrm>
            <a:off x="5143500" y="4366845"/>
            <a:ext cx="5179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Flow must be sufficient to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keep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reservoir bag from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deflating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upon inspiration</a:t>
            </a:r>
            <a:endParaRPr lang="el-GR" dirty="0"/>
          </a:p>
        </p:txBody>
      </p:sp>
      <p:sp>
        <p:nvSpPr>
          <p:cNvPr id="14" name="Rectangle 13"/>
          <p:cNvSpPr/>
          <p:nvPr/>
        </p:nvSpPr>
        <p:spPr>
          <a:xfrm>
            <a:off x="5143500" y="5518973"/>
            <a:ext cx="5179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must be sufficient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reservoir bag from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deflating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upon inspiration 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828" y="260648"/>
            <a:ext cx="1721657" cy="1721657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40" y="1576322"/>
            <a:ext cx="2317684" cy="1732469"/>
          </a:xfr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0025" y="2780928"/>
            <a:ext cx="2324899" cy="17414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0025" y="4059571"/>
            <a:ext cx="2395936" cy="17946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97503" y="4907315"/>
            <a:ext cx="1428750" cy="24081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309" y="6551766"/>
            <a:ext cx="81313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Oxygen </a:t>
            </a:r>
            <a:r>
              <a:rPr lang="en-US" sz="1100" dirty="0"/>
              <a:t>supplied via a nasal cannula at liter flows less than or equal to 4 LPM need not be humidified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258092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l-GR" sz="3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Αναπνευστική οξέωση και </a:t>
            </a:r>
            <a:r>
              <a:rPr lang="el-GR" sz="32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αλκάλωση</a:t>
            </a:r>
            <a:r>
              <a:rPr lang="el-GR" sz="3200" dirty="0">
                <a:solidFill>
                  <a:srgbClr val="FFFF00"/>
                </a:solidFill>
              </a:rPr>
              <a:t/>
            </a:r>
            <a:br>
              <a:rPr lang="el-GR" sz="3200" dirty="0">
                <a:solidFill>
                  <a:srgbClr val="FFFF00"/>
                </a:solidFill>
              </a:rPr>
            </a:br>
            <a:endParaRPr lang="el-GR" sz="32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>
          <a:xfrm>
            <a:off x="5206800" y="1128899"/>
            <a:ext cx="4545212" cy="639762"/>
          </a:xfr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PaCO</a:t>
            </a:r>
            <a:r>
              <a:rPr lang="en-US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εκτός φυσιολογικών </a:t>
            </a:r>
            <a:r>
              <a:rPr lang="el-G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ορίων</a:t>
            </a:r>
            <a:endParaRPr lang="el-G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l-GR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7" name="Θέση κειμένου 6"/>
          <p:cNvSpPr>
            <a:spLocks noGrp="1"/>
          </p:cNvSpPr>
          <p:nvPr>
            <p:ph type="body" sz="quarter" idx="3"/>
          </p:nvPr>
        </p:nvSpPr>
        <p:spPr>
          <a:xfrm>
            <a:off x="606996" y="1128899"/>
            <a:ext cx="4546997" cy="639762"/>
          </a:xfrm>
          <a:solidFill>
            <a:schemeClr val="tx2">
              <a:lumMod val="50000"/>
            </a:schemeClr>
          </a:solidFill>
          <a:ln w="28575">
            <a:solidFill>
              <a:srgbClr val="FFFF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l-GR" dirty="0">
                <a:solidFill>
                  <a:srgbClr val="FFFF00"/>
                </a:solidFill>
              </a:rPr>
              <a:t>Οφείλονται σε πρωτοπαθή διαταραχή της αποβολής του CO</a:t>
            </a:r>
            <a:r>
              <a:rPr lang="el-GR" baseline="-25000" dirty="0">
                <a:solidFill>
                  <a:srgbClr val="FFFF00"/>
                </a:solidFill>
              </a:rPr>
              <a:t>2</a:t>
            </a:r>
            <a:r>
              <a:rPr lang="el-GR" dirty="0">
                <a:solidFill>
                  <a:srgbClr val="FFFF00"/>
                </a:solidFill>
              </a:rPr>
              <a:t> </a:t>
            </a:r>
            <a:endParaRPr lang="el-G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" name="Picture 2" descr="A02801-04-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28" y="2132856"/>
            <a:ext cx="49095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6943700" y="5215062"/>
            <a:ext cx="236976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υπεραερισμός</a:t>
            </a: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679004" y="2564904"/>
            <a:ext cx="236976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υποαερισμός</a:t>
            </a: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3340" y="3118441"/>
            <a:ext cx="1229824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οξέωση 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5348" y="4786709"/>
            <a:ext cx="1503938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αλκάλωση</a:t>
            </a:r>
            <a:endParaRPr lang="el-G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11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23813"/>
            <a:ext cx="8829675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1039044" y="1124744"/>
            <a:ext cx="3600400" cy="720080"/>
          </a:xfrm>
          <a:prstGeom prst="rect">
            <a:avLst/>
          </a:prstGeom>
          <a:solidFill>
            <a:srgbClr val="FFFF00">
              <a:alpha val="19000"/>
            </a:srgb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8" name="Picture 4" descr="C:\Users\Owner\AppData\Roaming\PixelMetrics\CaptureWiz\Tem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68" y="4437111"/>
            <a:ext cx="2736304" cy="211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6799684" y="4437111"/>
            <a:ext cx="3024336" cy="2119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6" name="Ομάδα 5"/>
          <p:cNvGrpSpPr/>
          <p:nvPr/>
        </p:nvGrpSpPr>
        <p:grpSpPr>
          <a:xfrm>
            <a:off x="34201" y="2822074"/>
            <a:ext cx="3250844" cy="3034864"/>
            <a:chOff x="34201" y="2822074"/>
            <a:chExt cx="3250844" cy="3034864"/>
          </a:xfrm>
        </p:grpSpPr>
        <p:pic>
          <p:nvPicPr>
            <p:cNvPr id="2" name="Picture 2" descr="H:\Users\makis\AppData\Roaming\PixelMetrics\CaptureWiz\Temp\1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1" y="2822074"/>
              <a:ext cx="3137741" cy="3034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111052" y="3748970"/>
              <a:ext cx="217399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/>
                <a:t>Κατακράτηση </a:t>
              </a:r>
              <a:r>
                <a:rPr lang="en-US" sz="2000" b="1" dirty="0" smtClean="0"/>
                <a:t>CO</a:t>
              </a:r>
              <a:r>
                <a:rPr lang="en-US" sz="2000" b="1" baseline="-25000" dirty="0" smtClean="0"/>
                <a:t>2</a:t>
              </a:r>
              <a:endParaRPr lang="el-GR" sz="20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947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18" y="122888"/>
            <a:ext cx="8809763" cy="6612224"/>
          </a:xfrm>
          <a:prstGeom prst="rect">
            <a:avLst/>
          </a:prstGeom>
        </p:spPr>
      </p:pic>
      <p:pic>
        <p:nvPicPr>
          <p:cNvPr id="5" name="Picture 2" descr="H:\Users\makis\AppData\Roaming\PixelMetrics\CaptureWiz\Temp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52" y="1071562"/>
            <a:ext cx="3609975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6"/>
          <p:cNvSpPr/>
          <p:nvPr/>
        </p:nvSpPr>
        <p:spPr>
          <a:xfrm>
            <a:off x="730150" y="2492896"/>
            <a:ext cx="3600400" cy="720080"/>
          </a:xfrm>
          <a:prstGeom prst="rect">
            <a:avLst/>
          </a:prstGeom>
          <a:solidFill>
            <a:srgbClr val="FFFF00">
              <a:alpha val="19000"/>
            </a:srgb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176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1556792"/>
            <a:ext cx="10287000" cy="530120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0" name="Picture 2" descr="H:\Users\makis\AppData\Roaming\PixelMetrics\CaptureWiz\Tem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65" y="44624"/>
            <a:ext cx="5992579" cy="6570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28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Αναπνευστικές διαταραχές </a:t>
            </a:r>
            <a:br>
              <a:rPr lang="el-GR" sz="28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l-GR" sz="28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οξεοβασικής </a:t>
            </a:r>
            <a:r>
              <a:rPr lang="el-GR" sz="28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ισορροπίας</a:t>
            </a:r>
            <a:endParaRPr lang="el-GR" sz="28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96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Όσο αυξάνει η PaCO</a:t>
            </a:r>
            <a:r>
              <a:rPr lang="el-GR" baseline="-25000" dirty="0"/>
              <a:t>2</a:t>
            </a:r>
            <a:r>
              <a:rPr lang="el-GR" dirty="0"/>
              <a:t> μειώνεται το </a:t>
            </a:r>
            <a:r>
              <a:rPr lang="el-GR" dirty="0" err="1"/>
              <a:t>pH</a:t>
            </a:r>
            <a:r>
              <a:rPr lang="el-GR" dirty="0"/>
              <a:t> (εκτός κι αν ταυτόχρονα αυξάνονται και τα </a:t>
            </a:r>
            <a:r>
              <a:rPr lang="el-GR" dirty="0" smtClean="0"/>
              <a:t>HCO</a:t>
            </a:r>
            <a:r>
              <a:rPr lang="el-GR" baseline="-25000" dirty="0" smtClean="0"/>
              <a:t>3</a:t>
            </a:r>
            <a:r>
              <a:rPr lang="el-GR" baseline="30000" dirty="0" smtClean="0"/>
              <a:t>-</a:t>
            </a:r>
            <a:r>
              <a:rPr lang="el-GR" dirty="0"/>
              <a:t>)</a:t>
            </a:r>
          </a:p>
          <a:p>
            <a:endParaRPr lang="el-GR" dirty="0"/>
          </a:p>
          <a:p>
            <a:r>
              <a:rPr lang="el-GR" dirty="0"/>
              <a:t>Όσο η </a:t>
            </a:r>
            <a:r>
              <a:rPr lang="el-GR" dirty="0" smtClean="0"/>
              <a:t>PaCO</a:t>
            </a:r>
            <a:r>
              <a:rPr lang="el-GR" baseline="-25000" dirty="0"/>
              <a:t>2</a:t>
            </a:r>
            <a:r>
              <a:rPr lang="el-GR" dirty="0" smtClean="0"/>
              <a:t> </a:t>
            </a:r>
            <a:r>
              <a:rPr lang="el-GR" dirty="0"/>
              <a:t>αυξάνεται, μειώνεται και η </a:t>
            </a:r>
            <a:r>
              <a:rPr lang="el-GR" dirty="0" smtClean="0"/>
              <a:t>PAO</a:t>
            </a:r>
            <a:r>
              <a:rPr lang="el-GR" baseline="-25000" dirty="0"/>
              <a:t>2</a:t>
            </a:r>
            <a:r>
              <a:rPr lang="el-GR" dirty="0" smtClean="0"/>
              <a:t> </a:t>
            </a:r>
            <a:r>
              <a:rPr lang="el-GR" dirty="0"/>
              <a:t>(άρα και η </a:t>
            </a:r>
            <a:r>
              <a:rPr lang="el-GR" dirty="0" smtClean="0"/>
              <a:t>PaΟ</a:t>
            </a:r>
            <a:r>
              <a:rPr lang="el-GR" baseline="-25000" dirty="0"/>
              <a:t>2</a:t>
            </a:r>
            <a:r>
              <a:rPr lang="el-GR" dirty="0" smtClean="0"/>
              <a:t>), </a:t>
            </a:r>
            <a:r>
              <a:rPr lang="el-GR" dirty="0"/>
              <a:t>εκτός κι αν αυξηθεί το εισπνεόμενο </a:t>
            </a:r>
            <a:r>
              <a:rPr lang="el-GR" dirty="0" smtClean="0"/>
              <a:t>Ο</a:t>
            </a:r>
            <a:r>
              <a:rPr lang="el-GR" baseline="-25000" dirty="0"/>
              <a:t>2</a:t>
            </a:r>
            <a:endParaRPr lang="el-GR" dirty="0"/>
          </a:p>
        </p:txBody>
      </p:sp>
      <p:sp>
        <p:nvSpPr>
          <p:cNvPr id="4" name="Ορθογώνιο 3"/>
          <p:cNvSpPr>
            <a:spLocks noChangeArrowheads="1"/>
          </p:cNvSpPr>
          <p:nvPr/>
        </p:nvSpPr>
        <p:spPr bwMode="auto">
          <a:xfrm>
            <a:off x="2783886" y="5661025"/>
            <a:ext cx="4849405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P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A</a:t>
            </a: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O</a:t>
            </a:r>
            <a:r>
              <a:rPr lang="en-US" sz="2800" b="1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=</a:t>
            </a: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(P</a:t>
            </a:r>
            <a:r>
              <a:rPr lang="el-GR" sz="2800" b="1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Β</a:t>
            </a:r>
            <a:r>
              <a:rPr lang="el-GR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-</a:t>
            </a: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P</a:t>
            </a:r>
            <a:r>
              <a:rPr lang="el-GR" sz="2800" b="1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Η2Ο</a:t>
            </a:r>
            <a:r>
              <a:rPr lang="el-GR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) </a:t>
            </a: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x Fi</a:t>
            </a:r>
            <a:r>
              <a:rPr lang="el-GR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Ο</a:t>
            </a:r>
            <a:r>
              <a:rPr lang="el-GR" sz="2800" b="1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l-GR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-</a:t>
            </a:r>
            <a:r>
              <a:rPr lang="el-GR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PaCO</a:t>
            </a:r>
            <a:r>
              <a:rPr lang="en-US" sz="2800" b="1" baseline="-25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/R</a:t>
            </a:r>
            <a:endParaRPr lang="en-US" sz="2800" b="1" baseline="-250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00"/>
                </a:solidFill>
              </a:rPr>
              <a:t>Γιατί η </a:t>
            </a:r>
            <a:r>
              <a:rPr lang="el-GR" dirty="0" err="1">
                <a:solidFill>
                  <a:srgbClr val="FFFF00"/>
                </a:solidFill>
              </a:rPr>
              <a:t>υπερκαπνία</a:t>
            </a:r>
            <a:r>
              <a:rPr lang="el-GR" dirty="0">
                <a:solidFill>
                  <a:srgbClr val="FFFF00"/>
                </a:solidFill>
              </a:rPr>
              <a:t> είναι </a:t>
            </a:r>
            <a:r>
              <a:rPr lang="el-GR" dirty="0" smtClean="0">
                <a:solidFill>
                  <a:srgbClr val="FFFF00"/>
                </a:solidFill>
              </a:rPr>
              <a:t>βλαπτική;</a:t>
            </a:r>
            <a:endParaRPr lang="el-G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Autofit/>
          </a:bodyPr>
          <a:lstStyle/>
          <a:p>
            <a:pPr algn="r"/>
            <a:r>
              <a:rPr lang="el-GR" sz="4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Αναπνευστική </a:t>
            </a:r>
            <a:r>
              <a:rPr lang="el-GR" sz="4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αλκάλωση</a:t>
            </a:r>
            <a:endParaRPr lang="el-GR" sz="40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800" dirty="0">
                <a:solidFill>
                  <a:schemeClr val="bg1"/>
                </a:solidFill>
              </a:rPr>
              <a:t>Πάντοτε  </a:t>
            </a:r>
            <a:r>
              <a:rPr lang="el-GR" sz="2800" dirty="0" smtClean="0">
                <a:solidFill>
                  <a:schemeClr val="bg1"/>
                </a:solidFill>
              </a:rPr>
              <a:t>κυψελιδικός </a:t>
            </a:r>
            <a:r>
              <a:rPr lang="el-G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υπεραερισμός</a:t>
            </a:r>
            <a:endParaRPr lang="el-G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el-GR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>
                <a:solidFill>
                  <a:schemeClr val="bg1"/>
                </a:solidFill>
              </a:rPr>
              <a:t>Συνοδεύει </a:t>
            </a:r>
            <a:r>
              <a:rPr lang="el-GR" sz="2800" dirty="0">
                <a:solidFill>
                  <a:schemeClr val="bg1"/>
                </a:solidFill>
              </a:rPr>
              <a:t>σοβαρές υποκείμενες παθολογικές </a:t>
            </a:r>
            <a:r>
              <a:rPr lang="el-GR" sz="2800" dirty="0" smtClean="0">
                <a:solidFill>
                  <a:schemeClr val="bg1"/>
                </a:solidFill>
              </a:rPr>
              <a:t>καταστάσεις: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3559324" y="4653136"/>
            <a:ext cx="5256584" cy="1938992"/>
          </a:xfrm>
          <a:prstGeom prst="rect">
            <a:avLst/>
          </a:prstGeom>
          <a:solidFill>
            <a:srgbClr val="C00000"/>
          </a:solidFill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σοβαρή </a:t>
            </a:r>
            <a:r>
              <a:rPr lang="el-GR" sz="2400" dirty="0">
                <a:solidFill>
                  <a:schemeClr val="bg1"/>
                </a:solidFill>
              </a:rPr>
              <a:t>καρδιακή ανεπάρκεια ή </a:t>
            </a:r>
            <a:endParaRPr lang="el-GR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l-GR" sz="2400" dirty="0" smtClean="0">
                <a:solidFill>
                  <a:schemeClr val="bg1"/>
                </a:solidFill>
              </a:rPr>
              <a:t>πνευμονικά </a:t>
            </a:r>
            <a:r>
              <a:rPr lang="el-GR" sz="2400" dirty="0">
                <a:solidFill>
                  <a:schemeClr val="bg1"/>
                </a:solidFill>
              </a:rPr>
              <a:t>νοσήματα, </a:t>
            </a:r>
            <a:endParaRPr lang="el-GR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l-GR" sz="2400" dirty="0" smtClean="0">
                <a:solidFill>
                  <a:schemeClr val="bg1"/>
                </a:solidFill>
              </a:rPr>
              <a:t>σήψη </a:t>
            </a:r>
            <a:r>
              <a:rPr lang="el-GR" sz="2400" dirty="0">
                <a:solidFill>
                  <a:schemeClr val="bg1"/>
                </a:solidFill>
              </a:rPr>
              <a:t>και σηπτική καταπληξία,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l-GR" sz="2400" dirty="0" err="1" smtClean="0">
                <a:solidFill>
                  <a:schemeClr val="bg1"/>
                </a:solidFill>
              </a:rPr>
              <a:t>κρανιοεγκεφαλικές</a:t>
            </a:r>
            <a:r>
              <a:rPr lang="el-GR" sz="2400" dirty="0" smtClean="0">
                <a:solidFill>
                  <a:schemeClr val="bg1"/>
                </a:solidFill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κακώσεις και </a:t>
            </a:r>
            <a:endParaRPr lang="el-GR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l-GR" sz="2400" dirty="0" smtClean="0">
                <a:solidFill>
                  <a:schemeClr val="bg1"/>
                </a:solidFill>
              </a:rPr>
              <a:t>ηπατική ανεπάρκεια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l-G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pPr algn="r" eaLnBrk="1" hangingPunct="1"/>
            <a:r>
              <a:rPr lang="el-GR" sz="4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Αναπνευστική αλκάλωση</a:t>
            </a:r>
            <a:endParaRPr lang="en-US" sz="40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</a:rPr>
              <a:t>Μπορεί να προκληθεί από</a:t>
            </a:r>
            <a:r>
              <a:rPr lang="el-GR" dirty="0" smtClean="0">
                <a:latin typeface="Calibri" panose="020F0502020204030204" pitchFamily="34" charset="0"/>
              </a:rPr>
              <a:t>: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2980" y="2174875"/>
            <a:ext cx="4822795" cy="3951288"/>
          </a:xfrm>
          <a:noFill/>
        </p:spPr>
        <p:txBody>
          <a:bodyPr>
            <a:normAutofit/>
          </a:bodyPr>
          <a:lstStyle/>
          <a:p>
            <a:pPr marL="900113" lvl="1" indent="-442913">
              <a:lnSpc>
                <a:spcPct val="90000"/>
              </a:lnSpc>
              <a:buNone/>
            </a:pPr>
            <a:r>
              <a:rPr lang="en-US" sz="2000" b="1" dirty="0" smtClean="0">
                <a:latin typeface="Calibri" panose="020F0502020204030204" pitchFamily="34" charset="0"/>
              </a:rPr>
              <a:t>1</a:t>
            </a:r>
            <a:r>
              <a:rPr lang="en-US" sz="2000" b="1" dirty="0">
                <a:latin typeface="Calibri" panose="020F0502020204030204" pitchFamily="34" charset="0"/>
              </a:rPr>
              <a:t>) </a:t>
            </a:r>
            <a:r>
              <a:rPr lang="el-GR" sz="2000" b="1" dirty="0">
                <a:latin typeface="Calibri" panose="020F0502020204030204" pitchFamily="34" charset="0"/>
              </a:rPr>
              <a:t>Άγχος, συναισθηματικές διαταραχές</a:t>
            </a:r>
            <a:endParaRPr lang="en-US" sz="2000" b="1" dirty="0">
              <a:latin typeface="Calibri" panose="020F0502020204030204" pitchFamily="34" charset="0"/>
            </a:endParaRPr>
          </a:p>
          <a:p>
            <a:pPr marL="900113" lvl="1" indent="-442913">
              <a:lnSpc>
                <a:spcPct val="90000"/>
              </a:lnSpc>
              <a:buNone/>
            </a:pPr>
            <a:r>
              <a:rPr lang="en-US" sz="2000" b="1" dirty="0">
                <a:latin typeface="Calibri" panose="020F0502020204030204" pitchFamily="34" charset="0"/>
              </a:rPr>
              <a:t>2) </a:t>
            </a:r>
            <a:r>
              <a:rPr lang="el-GR" sz="2000" b="1" dirty="0">
                <a:latin typeface="Calibri" panose="020F0502020204030204" pitchFamily="34" charset="0"/>
              </a:rPr>
              <a:t>Βλάβες </a:t>
            </a:r>
            <a:r>
              <a:rPr lang="el-GR" sz="2000" b="1" dirty="0" smtClean="0">
                <a:latin typeface="Calibri" panose="020F0502020204030204" pitchFamily="34" charset="0"/>
              </a:rPr>
              <a:t>αναπνευστικού </a:t>
            </a:r>
            <a:r>
              <a:rPr lang="el-GR" sz="2000" b="1" dirty="0">
                <a:latin typeface="Calibri" panose="020F0502020204030204" pitchFamily="34" charset="0"/>
              </a:rPr>
              <a:t>κέντρου</a:t>
            </a:r>
            <a:endParaRPr lang="en-US" sz="2000" b="1" dirty="0">
              <a:latin typeface="Calibri" panose="020F0502020204030204" pitchFamily="34" charset="0"/>
            </a:endParaRPr>
          </a:p>
          <a:p>
            <a:pPr marL="900113" lvl="1" indent="-442913">
              <a:lnSpc>
                <a:spcPct val="90000"/>
              </a:lnSpc>
              <a:buNone/>
            </a:pPr>
            <a:r>
              <a:rPr lang="en-US" sz="2000" b="1" dirty="0">
                <a:latin typeface="Calibri" panose="020F0502020204030204" pitchFamily="34" charset="0"/>
              </a:rPr>
              <a:t>3) </a:t>
            </a:r>
            <a:r>
              <a:rPr lang="el-GR" sz="2000" b="1" dirty="0">
                <a:latin typeface="Calibri" panose="020F0502020204030204" pitchFamily="34" charset="0"/>
              </a:rPr>
              <a:t>Πυρετό</a:t>
            </a:r>
          </a:p>
          <a:p>
            <a:pPr marL="900113" lvl="1" indent="-442913">
              <a:lnSpc>
                <a:spcPct val="90000"/>
              </a:lnSpc>
              <a:buNone/>
            </a:pPr>
            <a:r>
              <a:rPr lang="en-US" sz="2000" b="1" dirty="0">
                <a:latin typeface="Calibri" panose="020F0502020204030204" pitchFamily="34" charset="0"/>
              </a:rPr>
              <a:t>4) </a:t>
            </a:r>
            <a:r>
              <a:rPr lang="el-GR" sz="2000" b="1" dirty="0" err="1">
                <a:latin typeface="Calibri" panose="020F0502020204030204" pitchFamily="34" charset="0"/>
              </a:rPr>
              <a:t>Υπερδοσολογία</a:t>
            </a:r>
            <a:r>
              <a:rPr lang="el-GR" sz="2000" b="1" dirty="0">
                <a:latin typeface="Calibri" panose="020F0502020204030204" pitchFamily="34" charset="0"/>
              </a:rPr>
              <a:t> σαλικυλικών</a:t>
            </a:r>
            <a:endParaRPr lang="en-US" sz="2000" b="1" dirty="0">
              <a:latin typeface="Calibri" panose="020F0502020204030204" pitchFamily="34" charset="0"/>
            </a:endParaRPr>
          </a:p>
          <a:p>
            <a:pPr marL="900113" lvl="1" indent="-442913">
              <a:lnSpc>
                <a:spcPct val="90000"/>
              </a:lnSpc>
              <a:buNone/>
            </a:pPr>
            <a:r>
              <a:rPr lang="en-US" sz="2000" b="1" dirty="0">
                <a:latin typeface="Calibri" panose="020F0502020204030204" pitchFamily="34" charset="0"/>
              </a:rPr>
              <a:t>5) </a:t>
            </a:r>
            <a:r>
              <a:rPr lang="el-GR" sz="2000" b="1" dirty="0">
                <a:latin typeface="Calibri" panose="020F0502020204030204" pitchFamily="34" charset="0"/>
              </a:rPr>
              <a:t>Υποβοηθούμενη αναπνοή</a:t>
            </a:r>
            <a:endParaRPr lang="en-US" sz="2000" b="1" dirty="0">
              <a:latin typeface="Calibri" panose="020F0502020204030204" pitchFamily="34" charset="0"/>
            </a:endParaRPr>
          </a:p>
          <a:p>
            <a:pPr marL="900113" lvl="1" indent="-442913">
              <a:lnSpc>
                <a:spcPct val="90000"/>
              </a:lnSpc>
              <a:buNone/>
            </a:pPr>
            <a:r>
              <a:rPr lang="en-US" sz="2000" b="1" dirty="0">
                <a:latin typeface="Calibri" panose="020F0502020204030204" pitchFamily="34" charset="0"/>
              </a:rPr>
              <a:t>6) </a:t>
            </a:r>
            <a:r>
              <a:rPr lang="el-GR" sz="2000" b="1" dirty="0">
                <a:latin typeface="Calibri" panose="020F0502020204030204" pitchFamily="34" charset="0"/>
              </a:rPr>
              <a:t>Μεγάλο υψόμετρο </a:t>
            </a:r>
            <a:r>
              <a:rPr lang="en-US" sz="2000" b="1" dirty="0">
                <a:latin typeface="Calibri" panose="020F0502020204030204" pitchFamily="34" charset="0"/>
              </a:rPr>
              <a:t>(</a:t>
            </a:r>
            <a:r>
              <a:rPr lang="el-GR" sz="2000" b="1" dirty="0">
                <a:latin typeface="Calibri" panose="020F0502020204030204" pitchFamily="34" charset="0"/>
              </a:rPr>
              <a:t>χαμηλή</a:t>
            </a:r>
            <a:r>
              <a:rPr lang="en-US" sz="2000" b="1" dirty="0">
                <a:latin typeface="Calibri" panose="020F0502020204030204" pitchFamily="34" charset="0"/>
              </a:rPr>
              <a:t> PO</a:t>
            </a:r>
            <a:r>
              <a:rPr lang="en-US" sz="2000" b="1" baseline="-25000" dirty="0">
                <a:latin typeface="Calibri" panose="020F0502020204030204" pitchFamily="34" charset="0"/>
              </a:rPr>
              <a:t>2</a:t>
            </a:r>
            <a:r>
              <a:rPr lang="en-US" sz="2000" b="1" dirty="0">
                <a:latin typeface="Calibri" panose="020F0502020204030204" pitchFamily="34" charset="0"/>
              </a:rPr>
              <a:t>)</a:t>
            </a:r>
            <a:endParaRPr lang="el-GR" sz="2000" b="1" dirty="0">
              <a:latin typeface="Calibri" panose="020F0502020204030204" pitchFamily="34" charset="0"/>
            </a:endParaRPr>
          </a:p>
          <a:p>
            <a:pPr marL="900113" lvl="1" indent="-442913">
              <a:lnSpc>
                <a:spcPct val="90000"/>
              </a:lnSpc>
              <a:buNone/>
            </a:pPr>
            <a:r>
              <a:rPr lang="el-GR" sz="2000" b="1" dirty="0">
                <a:latin typeface="Calibri" panose="020F0502020204030204" pitchFamily="34" charset="0"/>
              </a:rPr>
              <a:t>7) Άλλα αίτια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516" y="2204714"/>
            <a:ext cx="4483394" cy="3456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426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τρογγύλεμα μίας γωνίας ορθογωνίου 3"/>
          <p:cNvSpPr/>
          <p:nvPr/>
        </p:nvSpPr>
        <p:spPr>
          <a:xfrm>
            <a:off x="0" y="1628800"/>
            <a:ext cx="10211197" cy="5184576"/>
          </a:xfrm>
          <a:prstGeom prst="round1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l-GR" sz="2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Αναπνευστική οξέωση και </a:t>
            </a:r>
            <a:r>
              <a:rPr lang="el-GR" sz="28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αλκάλωση από</a:t>
            </a:r>
            <a:br>
              <a:rPr lang="el-GR" sz="28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l-GR" sz="28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φάρμακα</a:t>
            </a:r>
            <a:r>
              <a:rPr lang="el-GR" sz="2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sz="2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l-GR" sz="2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Α. Γαβαλά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http://www.newsitamea.gr/wp-content/uploads/2013/07/%CE%9A%CF%81%CE%B1%CF%84%CE%B9%CE%BA%CE%AC-%CE%9D%CE%BF%CF%83%CE%BF%CE%BA%CE%BF%CE%BC%CE%B5%CE%AF%CE%B1-%CF%87%CF%89%CF%81%CE%AF%CF%82-%CF%86%CE%AC%CF%81%CE%BC%CE%B1%CE%BA%CE%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4" y="1708234"/>
            <a:ext cx="7128792" cy="47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l-GR" sz="3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Αναπνευστική </a:t>
            </a:r>
            <a:r>
              <a:rPr lang="el-GR" sz="32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οξέωση</a:t>
            </a:r>
            <a:endParaRPr lang="el-GR" sz="32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14350" y="1340768"/>
            <a:ext cx="4545212" cy="639762"/>
          </a:xfr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el-GR" sz="1800" dirty="0">
                <a:solidFill>
                  <a:srgbClr val="FFFF00"/>
                </a:solidFill>
              </a:rPr>
              <a:t>Καταστολή  του ΚΝΣ </a:t>
            </a:r>
            <a:endParaRPr lang="el-GR" sz="1800" dirty="0" smtClean="0">
              <a:solidFill>
                <a:srgbClr val="FFFF00"/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462980" y="2132856"/>
            <a:ext cx="4545212" cy="39512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Μη ελεγχόμενη οξυγονοθεραπεία σε ασθενείς με ΧΑΠ &amp; χρόνια </a:t>
            </a:r>
            <a:r>
              <a:rPr lang="el-GR" altLang="el-GR" sz="1800" dirty="0" err="1">
                <a:solidFill>
                  <a:srgbClr val="FFFF00"/>
                </a:solidFill>
                <a:latin typeface="Calibri" pitchFamily="34" charset="0"/>
              </a:rPr>
              <a:t>υπερκαπνία</a:t>
            </a: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l-GR" altLang="el-GR" sz="1800" dirty="0" err="1">
                <a:solidFill>
                  <a:srgbClr val="FFFF00"/>
                </a:solidFill>
                <a:latin typeface="Calibri" pitchFamily="34" charset="0"/>
              </a:rPr>
              <a:t>Οπιοειδή</a:t>
            </a:r>
            <a:endParaRPr lang="el-GR" altLang="el-GR" sz="1800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Κατασταλτικά-υπνωτικά</a:t>
            </a:r>
          </a:p>
          <a:p>
            <a:pPr>
              <a:lnSpc>
                <a:spcPct val="90000"/>
              </a:lnSpc>
            </a:pPr>
            <a:r>
              <a:rPr lang="el-GR" altLang="el-GR" sz="1800" dirty="0" err="1">
                <a:solidFill>
                  <a:srgbClr val="FFFF00"/>
                </a:solidFill>
                <a:latin typeface="Calibri" pitchFamily="34" charset="0"/>
              </a:rPr>
              <a:t>Βενζοδιαζεπίνες</a:t>
            </a:r>
            <a:endParaRPr lang="el-GR" altLang="el-GR" sz="1800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Βαρβιτουρικά</a:t>
            </a:r>
          </a:p>
          <a:p>
            <a:pPr>
              <a:lnSpc>
                <a:spcPct val="90000"/>
              </a:lnSpc>
            </a:pP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Αλκοόλες</a:t>
            </a:r>
          </a:p>
          <a:p>
            <a:pPr>
              <a:lnSpc>
                <a:spcPct val="90000"/>
              </a:lnSpc>
            </a:pP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Αντιεπιληπτικά</a:t>
            </a:r>
          </a:p>
          <a:p>
            <a:pPr>
              <a:lnSpc>
                <a:spcPct val="90000"/>
              </a:lnSpc>
            </a:pPr>
            <a:r>
              <a:rPr lang="el-GR" altLang="el-GR" sz="1800" dirty="0" err="1">
                <a:solidFill>
                  <a:srgbClr val="FFFF00"/>
                </a:solidFill>
                <a:latin typeface="Calibri" pitchFamily="34" charset="0"/>
              </a:rPr>
              <a:t>Αντιχολινεργικά</a:t>
            </a:r>
            <a:endParaRPr lang="el-GR" altLang="el-GR" sz="1800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Αντικαταθλιπτικά</a:t>
            </a:r>
          </a:p>
          <a:p>
            <a:pPr>
              <a:lnSpc>
                <a:spcPct val="90000"/>
              </a:lnSpc>
            </a:pPr>
            <a:r>
              <a:rPr lang="el-GR" altLang="el-GR" sz="1800" dirty="0" err="1">
                <a:solidFill>
                  <a:srgbClr val="FFFF00"/>
                </a:solidFill>
                <a:latin typeface="Calibri" pitchFamily="34" charset="0"/>
              </a:rPr>
              <a:t>Αντιψυχωσικά</a:t>
            </a:r>
            <a:endParaRPr lang="el-GR" altLang="el-GR" sz="1800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l-GR" altLang="el-GR" sz="1800" dirty="0" err="1">
                <a:solidFill>
                  <a:srgbClr val="FFFF00"/>
                </a:solidFill>
                <a:latin typeface="Calibri" pitchFamily="34" charset="0"/>
              </a:rPr>
              <a:t>Χολινεργικά</a:t>
            </a:r>
            <a:endParaRPr lang="el-GR" altLang="el-GR" sz="1800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l-GR" altLang="el-GR" sz="1800" dirty="0" err="1">
                <a:solidFill>
                  <a:srgbClr val="FFFF00"/>
                </a:solidFill>
                <a:latin typeface="Calibri" pitchFamily="34" charset="0"/>
              </a:rPr>
              <a:t>Οργανοφωσφορικά</a:t>
            </a: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quarter" idx="3"/>
          </p:nvPr>
        </p:nvSpPr>
        <p:spPr>
          <a:xfrm>
            <a:off x="5225654" y="1340768"/>
            <a:ext cx="4546997" cy="639762"/>
          </a:xfr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el-GR" sz="1800" dirty="0">
                <a:solidFill>
                  <a:srgbClr val="FFFF00"/>
                </a:solidFill>
              </a:rPr>
              <a:t>Παράλυση των αναπνευστικών μυών 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98366" cy="3951288"/>
          </a:xfrm>
        </p:spPr>
        <p:txBody>
          <a:bodyPr>
            <a:noAutofit/>
          </a:bodyPr>
          <a:lstStyle/>
          <a:p>
            <a:r>
              <a:rPr lang="el-GR" sz="1800" dirty="0" err="1">
                <a:solidFill>
                  <a:srgbClr val="FFFF00"/>
                </a:solidFill>
                <a:latin typeface="Calibri" pitchFamily="34" charset="0"/>
              </a:rPr>
              <a:t>Οργανοφωσφωρικά</a:t>
            </a:r>
            <a:r>
              <a:rPr lang="el-GR" sz="1800" dirty="0">
                <a:solidFill>
                  <a:srgbClr val="FFFF00"/>
                </a:solidFill>
                <a:latin typeface="Calibri" pitchFamily="34" charset="0"/>
              </a:rPr>
              <a:t> εντομοκτόνα</a:t>
            </a:r>
          </a:p>
          <a:p>
            <a:r>
              <a:rPr lang="el-GR" sz="1800" dirty="0" err="1">
                <a:solidFill>
                  <a:srgbClr val="FFFF00"/>
                </a:solidFill>
                <a:latin typeface="Calibri" pitchFamily="34" charset="0"/>
              </a:rPr>
              <a:t>Καρβαμιδικά</a:t>
            </a:r>
            <a:r>
              <a:rPr lang="el-GR" sz="1800" dirty="0">
                <a:solidFill>
                  <a:srgbClr val="FFFF00"/>
                </a:solidFill>
                <a:latin typeface="Calibri" pitchFamily="34" charset="0"/>
              </a:rPr>
              <a:t> εντομοκτόνα</a:t>
            </a:r>
          </a:p>
          <a:p>
            <a:r>
              <a:rPr lang="el-GR" sz="1800" dirty="0" err="1">
                <a:solidFill>
                  <a:srgbClr val="FFFF00"/>
                </a:solidFill>
                <a:latin typeface="Calibri" pitchFamily="34" charset="0"/>
              </a:rPr>
              <a:t>Μυοχαλαρωτικά</a:t>
            </a:r>
            <a:r>
              <a:rPr lang="el-GR" sz="1800" dirty="0">
                <a:solidFill>
                  <a:srgbClr val="FFFF00"/>
                </a:solidFill>
                <a:latin typeface="Calibri" pitchFamily="34" charset="0"/>
              </a:rPr>
              <a:t>-</a:t>
            </a:r>
            <a:r>
              <a:rPr lang="el-GR" sz="1800" dirty="0" err="1">
                <a:solidFill>
                  <a:srgbClr val="FFFF00"/>
                </a:solidFill>
                <a:latin typeface="Calibri" pitchFamily="34" charset="0"/>
              </a:rPr>
              <a:t>νευρομυικοί</a:t>
            </a:r>
            <a:r>
              <a:rPr lang="el-GR" sz="18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l-GR" sz="1800" dirty="0" err="1">
                <a:solidFill>
                  <a:srgbClr val="FFFF00"/>
                </a:solidFill>
                <a:latin typeface="Calibri" pitchFamily="34" charset="0"/>
              </a:rPr>
              <a:t>αποκλειστές</a:t>
            </a:r>
            <a:endParaRPr lang="el-GR" sz="1800" dirty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l-GR" sz="1800" dirty="0" err="1">
                <a:solidFill>
                  <a:srgbClr val="FFFF00"/>
                </a:solidFill>
                <a:latin typeface="Calibri" pitchFamily="34" charset="0"/>
              </a:rPr>
              <a:t>Αμινογλυκοσίδες</a:t>
            </a:r>
            <a:endParaRPr lang="el-GR" sz="1800" dirty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l-GR" sz="1800" dirty="0" err="1">
                <a:solidFill>
                  <a:srgbClr val="FFFF00"/>
                </a:solidFill>
                <a:latin typeface="Calibri" pitchFamily="34" charset="0"/>
              </a:rPr>
              <a:t>Πολυμυξίνες</a:t>
            </a:r>
            <a:endParaRPr lang="el-GR" sz="1800" dirty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l-GR" sz="1800" dirty="0" err="1">
                <a:solidFill>
                  <a:srgbClr val="FFFF00"/>
                </a:solidFill>
                <a:latin typeface="Calibri" pitchFamily="34" charset="0"/>
              </a:rPr>
              <a:t>Τετρακυκλίνες</a:t>
            </a:r>
            <a:endParaRPr lang="el-GR" sz="1800" dirty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l-GR" sz="1800" dirty="0">
                <a:solidFill>
                  <a:srgbClr val="FFFF00"/>
                </a:solidFill>
                <a:latin typeface="Calibri" pitchFamily="34" charset="0"/>
              </a:rPr>
              <a:t>Στρυχνίνη</a:t>
            </a:r>
          </a:p>
          <a:p>
            <a:r>
              <a:rPr lang="el-GR" sz="1800" dirty="0">
                <a:solidFill>
                  <a:srgbClr val="FFFF00"/>
                </a:solidFill>
                <a:latin typeface="Calibri" pitchFamily="34" charset="0"/>
              </a:rPr>
              <a:t>Αλλαντίαση</a:t>
            </a:r>
          </a:p>
          <a:p>
            <a:r>
              <a:rPr lang="el-GR" sz="1800" dirty="0">
                <a:solidFill>
                  <a:srgbClr val="FFFF00"/>
                </a:solidFill>
                <a:latin typeface="Calibri" pitchFamily="34" charset="0"/>
              </a:rPr>
              <a:t>Τέτανος</a:t>
            </a:r>
          </a:p>
          <a:p>
            <a:r>
              <a:rPr lang="el-GR" sz="1800" dirty="0">
                <a:solidFill>
                  <a:srgbClr val="FFFF00"/>
                </a:solidFill>
                <a:latin typeface="Calibri" pitchFamily="34" charset="0"/>
              </a:rPr>
              <a:t>Δήγμα φιδιού (</a:t>
            </a:r>
            <a:r>
              <a:rPr lang="el-GR" sz="1800" dirty="0" err="1">
                <a:solidFill>
                  <a:srgbClr val="FFFF00"/>
                </a:solidFill>
                <a:latin typeface="Calibri" pitchFamily="34" charset="0"/>
              </a:rPr>
              <a:t>Νευροτοξίνη</a:t>
            </a:r>
            <a:r>
              <a:rPr lang="el-GR" sz="1800" dirty="0">
                <a:solidFill>
                  <a:srgbClr val="FFFF00"/>
                </a:solidFill>
                <a:latin typeface="Calibri" pitchFamily="34" charset="0"/>
              </a:rPr>
              <a:t>) 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534988" y="188640"/>
            <a:ext cx="3429529" cy="36933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l-GR" altLang="el-GR" b="1" dirty="0">
                <a:solidFill>
                  <a:srgbClr val="FFFF00"/>
                </a:solidFill>
                <a:latin typeface="Calibri" pitchFamily="34" charset="0"/>
              </a:rPr>
              <a:t>Αμιγής κυψελιδικός </a:t>
            </a:r>
            <a:r>
              <a:rPr lang="el-GR" altLang="el-GR" b="1" dirty="0" err="1">
                <a:solidFill>
                  <a:srgbClr val="FFFF00"/>
                </a:solidFill>
                <a:latin typeface="Calibri" pitchFamily="34" charset="0"/>
              </a:rPr>
              <a:t>υποαερισμός</a:t>
            </a:r>
            <a:endParaRPr lang="el-G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l-GR" sz="3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Αναπνευστική </a:t>
            </a:r>
            <a:r>
              <a:rPr lang="el-GR" sz="32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αλκάλωση</a:t>
            </a:r>
            <a:endParaRPr lang="el-GR" sz="32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14350" y="1340768"/>
            <a:ext cx="4545212" cy="639762"/>
          </a:xfr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el-GR" sz="1800" dirty="0">
                <a:solidFill>
                  <a:srgbClr val="FFFF00"/>
                </a:solidFill>
              </a:rPr>
              <a:t>Άμεση διέγερση του αναπνευστικού </a:t>
            </a:r>
            <a:r>
              <a:rPr lang="el-GR" sz="1800" dirty="0" smtClean="0">
                <a:solidFill>
                  <a:srgbClr val="FFFF00"/>
                </a:solidFill>
              </a:rPr>
              <a:t>κέντρου</a:t>
            </a:r>
            <a:endParaRPr lang="el-GR" sz="1800" dirty="0">
              <a:solidFill>
                <a:srgbClr val="FFFF00"/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462980" y="2132856"/>
            <a:ext cx="4545212" cy="39512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1800" dirty="0" smtClean="0">
                <a:solidFill>
                  <a:srgbClr val="FFFF00"/>
                </a:solidFill>
                <a:latin typeface="Calibri" pitchFamily="34" charset="0"/>
              </a:rPr>
              <a:t>Συμπαθητικομιμητικά </a:t>
            </a: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(Αμφεταμίνες, Κοκαΐνη, Καφεΐνη, </a:t>
            </a:r>
            <a:r>
              <a:rPr lang="el-GR" altLang="el-GR" sz="1800" dirty="0" err="1">
                <a:solidFill>
                  <a:srgbClr val="FFFF00"/>
                </a:solidFill>
                <a:latin typeface="Calibri" pitchFamily="34" charset="0"/>
              </a:rPr>
              <a:t>Θεοφυλλίνη</a:t>
            </a: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, Νικοτίνη)</a:t>
            </a:r>
          </a:p>
          <a:p>
            <a:pPr>
              <a:lnSpc>
                <a:spcPct val="90000"/>
              </a:lnSpc>
            </a:pPr>
            <a:r>
              <a:rPr lang="el-GR" altLang="el-GR" sz="1800" dirty="0" smtClean="0">
                <a:solidFill>
                  <a:srgbClr val="FFFF00"/>
                </a:solidFill>
                <a:latin typeface="Calibri" pitchFamily="34" charset="0"/>
              </a:rPr>
              <a:t>Παραισθησιογόνα</a:t>
            </a:r>
            <a:endParaRPr lang="el-GR" altLang="el-GR" sz="1800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l-GR" altLang="el-GR" sz="1800" dirty="0" err="1">
                <a:solidFill>
                  <a:srgbClr val="FFFF00"/>
                </a:solidFill>
                <a:latin typeface="Calibri" pitchFamily="34" charset="0"/>
              </a:rPr>
              <a:t>Αντιχολινεργικά</a:t>
            </a:r>
            <a:endParaRPr lang="el-GR" altLang="el-GR" sz="1800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l-GR" altLang="el-GR" sz="1800" dirty="0" smtClean="0">
                <a:solidFill>
                  <a:srgbClr val="FFFF00"/>
                </a:solidFill>
                <a:latin typeface="Calibri" pitchFamily="34" charset="0"/>
              </a:rPr>
              <a:t>Σαλικυλικά</a:t>
            </a:r>
            <a:endParaRPr lang="el-GR" altLang="el-GR" sz="1800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Αναληπτικά </a:t>
            </a:r>
          </a:p>
          <a:p>
            <a:pPr>
              <a:lnSpc>
                <a:spcPct val="90000"/>
              </a:lnSpc>
            </a:pP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Προγεστερόνη </a:t>
            </a:r>
          </a:p>
          <a:p>
            <a:pPr>
              <a:lnSpc>
                <a:spcPct val="90000"/>
              </a:lnSpc>
            </a:pPr>
            <a:r>
              <a:rPr lang="el-GR" altLang="el-GR" sz="1800" dirty="0" err="1">
                <a:solidFill>
                  <a:srgbClr val="FFFF00"/>
                </a:solidFill>
                <a:latin typeface="Calibri" pitchFamily="34" charset="0"/>
              </a:rPr>
              <a:t>Θυρεοειδικές</a:t>
            </a: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 ορμόνες</a:t>
            </a:r>
          </a:p>
          <a:p>
            <a:pPr>
              <a:lnSpc>
                <a:spcPct val="90000"/>
              </a:lnSpc>
            </a:pP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Φάρμακα που προκαλούν ηπατική ανεπάρκεια (</a:t>
            </a:r>
            <a:r>
              <a:rPr lang="el-GR" altLang="el-GR" sz="1800" dirty="0" err="1">
                <a:solidFill>
                  <a:srgbClr val="FFFF00"/>
                </a:solidFill>
                <a:latin typeface="Calibri" pitchFamily="34" charset="0"/>
              </a:rPr>
              <a:t>Παρακεταμόλη</a:t>
            </a: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, Μανιτάρια </a:t>
            </a:r>
            <a:r>
              <a:rPr lang="en-US" altLang="el-GR" sz="1800" dirty="0">
                <a:solidFill>
                  <a:srgbClr val="FFFF00"/>
                </a:solidFill>
                <a:latin typeface="Calibri" pitchFamily="34" charset="0"/>
              </a:rPr>
              <a:t>amanita</a:t>
            </a: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quarter" idx="3"/>
          </p:nvPr>
        </p:nvSpPr>
        <p:spPr>
          <a:xfrm>
            <a:off x="5225654" y="1340768"/>
            <a:ext cx="4546997" cy="639762"/>
          </a:xfr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el-GR" sz="1800" dirty="0">
                <a:solidFill>
                  <a:srgbClr val="FFFF00"/>
                </a:solidFill>
              </a:rPr>
              <a:t>Διέγερση </a:t>
            </a:r>
            <a:r>
              <a:rPr lang="el-GR" sz="1800" dirty="0" smtClean="0">
                <a:solidFill>
                  <a:srgbClr val="FFFF00"/>
                </a:solidFill>
              </a:rPr>
              <a:t>περιφερικών </a:t>
            </a:r>
            <a:r>
              <a:rPr lang="el-GR" sz="1800" dirty="0" err="1">
                <a:solidFill>
                  <a:srgbClr val="FFFF00"/>
                </a:solidFill>
              </a:rPr>
              <a:t>χημειοϋποδοχέων</a:t>
            </a:r>
            <a:r>
              <a:rPr lang="el-GR" sz="1800" dirty="0">
                <a:solidFill>
                  <a:srgbClr val="FFFF00"/>
                </a:solidFill>
              </a:rPr>
              <a:t> &amp; των </a:t>
            </a:r>
            <a:r>
              <a:rPr lang="el-GR" sz="1800" dirty="0" err="1" smtClean="0">
                <a:solidFill>
                  <a:srgbClr val="FFFF00"/>
                </a:solidFill>
              </a:rPr>
              <a:t>μηχανοϋποδοχέων</a:t>
            </a:r>
            <a:endParaRPr lang="el-GR" sz="1800" dirty="0">
              <a:solidFill>
                <a:srgbClr val="FFFF00"/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98366" cy="3951288"/>
          </a:xfrm>
        </p:spPr>
        <p:txBody>
          <a:bodyPr>
            <a:noAutofit/>
          </a:bodyPr>
          <a:lstStyle/>
          <a:p>
            <a:r>
              <a:rPr lang="el-GR" sz="1800" dirty="0" smtClean="0">
                <a:solidFill>
                  <a:srgbClr val="FFFF00"/>
                </a:solidFill>
                <a:latin typeface="Calibri" pitchFamily="34" charset="0"/>
              </a:rPr>
              <a:t>Βρογχόσπασμος</a:t>
            </a:r>
            <a:endParaRPr lang="el-GR" sz="1800" dirty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l-GR" sz="1800" dirty="0">
                <a:solidFill>
                  <a:srgbClr val="FFFF00"/>
                </a:solidFill>
                <a:latin typeface="Calibri" pitchFamily="34" charset="0"/>
              </a:rPr>
              <a:t>Πνευμονικό Οίδημα</a:t>
            </a:r>
          </a:p>
          <a:p>
            <a:r>
              <a:rPr lang="el-GR" sz="1800" dirty="0" err="1">
                <a:solidFill>
                  <a:srgbClr val="FFFF00"/>
                </a:solidFill>
                <a:latin typeface="Calibri" pitchFamily="34" charset="0"/>
              </a:rPr>
              <a:t>Πνευμονίτιδα</a:t>
            </a:r>
            <a:r>
              <a:rPr lang="el-GR" sz="1800" dirty="0">
                <a:solidFill>
                  <a:srgbClr val="FFFF00"/>
                </a:solidFill>
                <a:latin typeface="Calibri" pitchFamily="34" charset="0"/>
              </a:rPr>
              <a:t>/</a:t>
            </a:r>
            <a:r>
              <a:rPr lang="el-GR" sz="1800" dirty="0" err="1">
                <a:solidFill>
                  <a:srgbClr val="FFFF00"/>
                </a:solidFill>
                <a:latin typeface="Calibri" pitchFamily="34" charset="0"/>
              </a:rPr>
              <a:t>κυψελιδίτιδα</a:t>
            </a:r>
            <a:r>
              <a:rPr lang="el-GR" sz="1800" dirty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r>
              <a:rPr lang="el-GR" sz="1800" dirty="0">
                <a:solidFill>
                  <a:srgbClr val="FFFF00"/>
                </a:solidFill>
                <a:latin typeface="Calibri" pitchFamily="34" charset="0"/>
              </a:rPr>
              <a:t>Κυψελιδική αιμορραγία</a:t>
            </a:r>
          </a:p>
          <a:p>
            <a:r>
              <a:rPr lang="el-GR" sz="1800" dirty="0">
                <a:solidFill>
                  <a:srgbClr val="FFFF00"/>
                </a:solidFill>
                <a:latin typeface="Calibri" pitchFamily="34" charset="0"/>
              </a:rPr>
              <a:t>Πνευμονική εμβολή (</a:t>
            </a:r>
            <a:r>
              <a:rPr lang="el-GR" sz="1800" dirty="0" err="1">
                <a:solidFill>
                  <a:srgbClr val="FFFF00"/>
                </a:solidFill>
                <a:latin typeface="Calibri" pitchFamily="34" charset="0"/>
              </a:rPr>
              <a:t>Προκαϊναμίδη</a:t>
            </a:r>
            <a:r>
              <a:rPr lang="el-GR" sz="18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l-GR" sz="1800" dirty="0" err="1">
                <a:solidFill>
                  <a:srgbClr val="FFFF00"/>
                </a:solidFill>
                <a:latin typeface="Calibri" pitchFamily="34" charset="0"/>
              </a:rPr>
              <a:t>Χλωροπρομαζίνη</a:t>
            </a:r>
            <a:r>
              <a:rPr lang="el-GR" sz="1800" dirty="0">
                <a:solidFill>
                  <a:srgbClr val="FFFF00"/>
                </a:solidFill>
                <a:latin typeface="Calibri" pitchFamily="34" charset="0"/>
              </a:rPr>
              <a:t>)</a:t>
            </a:r>
          </a:p>
          <a:p>
            <a:r>
              <a:rPr lang="el-GR" sz="1800" dirty="0">
                <a:solidFill>
                  <a:srgbClr val="FFFF00"/>
                </a:solidFill>
                <a:latin typeface="Calibri" pitchFamily="34" charset="0"/>
              </a:rPr>
              <a:t>Πνευμονική υπέρταση (</a:t>
            </a:r>
            <a:r>
              <a:rPr lang="el-GR" sz="1800" dirty="0" err="1">
                <a:solidFill>
                  <a:srgbClr val="FFFF00"/>
                </a:solidFill>
                <a:latin typeface="Calibri" pitchFamily="34" charset="0"/>
              </a:rPr>
              <a:t>ΦαινφορμίνηΦαινφλουραμίνη</a:t>
            </a:r>
            <a:r>
              <a:rPr lang="el-GR" sz="1800" dirty="0">
                <a:solidFill>
                  <a:srgbClr val="FFFF00"/>
                </a:solidFill>
                <a:latin typeface="Calibri" pitchFamily="34" charset="0"/>
              </a:rPr>
              <a:t>)</a:t>
            </a:r>
          </a:p>
          <a:p>
            <a:r>
              <a:rPr lang="el-GR" sz="1800" dirty="0" err="1">
                <a:solidFill>
                  <a:srgbClr val="FFFF00"/>
                </a:solidFill>
                <a:latin typeface="Calibri" pitchFamily="34" charset="0"/>
              </a:rPr>
              <a:t>Βαρότραυμα</a:t>
            </a:r>
            <a:r>
              <a:rPr lang="el-GR" sz="1800" dirty="0">
                <a:solidFill>
                  <a:srgbClr val="FFFF00"/>
                </a:solidFill>
                <a:latin typeface="Calibri" pitchFamily="34" charset="0"/>
              </a:rPr>
              <a:t>-Πνευμοθώρακας (Αμφεταμίνες, Κοκαΐνη, Μαριχουάνα, Κηροζίνη)</a:t>
            </a:r>
          </a:p>
          <a:p>
            <a:r>
              <a:rPr lang="el-GR" sz="1800" dirty="0">
                <a:solidFill>
                  <a:srgbClr val="FFFF00"/>
                </a:solidFill>
                <a:latin typeface="Calibri" pitchFamily="34" charset="0"/>
              </a:rPr>
              <a:t>Κυτταρική </a:t>
            </a:r>
            <a:r>
              <a:rPr lang="el-GR" sz="1800" dirty="0" err="1">
                <a:solidFill>
                  <a:srgbClr val="FFFF00"/>
                </a:solidFill>
                <a:latin typeface="Calibri" pitchFamily="34" charset="0"/>
              </a:rPr>
              <a:t>υποξία</a:t>
            </a:r>
            <a:r>
              <a:rPr lang="el-GR" sz="1800" dirty="0">
                <a:solidFill>
                  <a:srgbClr val="FFFF00"/>
                </a:solidFill>
                <a:latin typeface="Calibri" pitchFamily="34" charset="0"/>
              </a:rPr>
              <a:t> (Μονοξείδιο του άνθρακα, </a:t>
            </a:r>
            <a:r>
              <a:rPr lang="el-GR" sz="1800" dirty="0" err="1">
                <a:solidFill>
                  <a:srgbClr val="FFFF00"/>
                </a:solidFill>
                <a:latin typeface="Calibri" pitchFamily="34" charset="0"/>
              </a:rPr>
              <a:t>Κυανίδια</a:t>
            </a:r>
            <a:r>
              <a:rPr lang="el-GR" sz="1800" dirty="0">
                <a:solidFill>
                  <a:srgbClr val="FFFF00"/>
                </a:solidFill>
                <a:latin typeface="Calibri" pitchFamily="34" charset="0"/>
              </a:rPr>
              <a:t>, Υδρόθειο, </a:t>
            </a:r>
            <a:r>
              <a:rPr lang="el-GR" sz="1800" dirty="0" err="1">
                <a:solidFill>
                  <a:srgbClr val="FFFF00"/>
                </a:solidFill>
                <a:latin typeface="Calibri" pitchFamily="34" charset="0"/>
              </a:rPr>
              <a:t>Μεθαιμοσφαιριναιμία</a:t>
            </a:r>
            <a:r>
              <a:rPr lang="el-GR" sz="1800" dirty="0">
                <a:solidFill>
                  <a:srgbClr val="FFFF00"/>
                </a:solidFill>
                <a:latin typeface="Calibri" pitchFamily="34" charset="0"/>
              </a:rPr>
              <a:t>) </a:t>
            </a:r>
          </a:p>
          <a:p>
            <a:endParaRPr lang="el-GR" sz="18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3498136"/>
            <a:ext cx="3810000" cy="333375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l-GR" sz="3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Αναπνευστική </a:t>
            </a:r>
            <a:r>
              <a:rPr lang="el-GR" sz="32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αλκάλωση</a:t>
            </a:r>
            <a:endParaRPr lang="el-GR" sz="32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14350" y="1340768"/>
            <a:ext cx="4545212" cy="639762"/>
          </a:xfr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el-GR" sz="1800" dirty="0">
                <a:solidFill>
                  <a:srgbClr val="FFFF00"/>
                </a:solidFill>
              </a:rPr>
              <a:t>Βρογχόσπασμος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462980" y="2132856"/>
            <a:ext cx="4545212" cy="39512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β-αναστολείς</a:t>
            </a:r>
          </a:p>
          <a:p>
            <a:pPr>
              <a:lnSpc>
                <a:spcPct val="90000"/>
              </a:lnSpc>
            </a:pPr>
            <a:r>
              <a:rPr lang="el-GR" altLang="el-GR" sz="1800" dirty="0" err="1">
                <a:solidFill>
                  <a:srgbClr val="FFFF00"/>
                </a:solidFill>
                <a:latin typeface="Calibri" pitchFamily="34" charset="0"/>
              </a:rPr>
              <a:t>Ακετυλοκυστεΐνη</a:t>
            </a:r>
            <a:endParaRPr lang="el-GR" altLang="el-GR" sz="1800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Ασπιρίνη</a:t>
            </a:r>
          </a:p>
          <a:p>
            <a:pPr>
              <a:lnSpc>
                <a:spcPct val="90000"/>
              </a:lnSpc>
            </a:pP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Μη στεροειδή </a:t>
            </a:r>
          </a:p>
          <a:p>
            <a:pPr>
              <a:lnSpc>
                <a:spcPct val="90000"/>
              </a:lnSpc>
            </a:pP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Αντιφλεγμονώδη</a:t>
            </a:r>
          </a:p>
          <a:p>
            <a:pPr>
              <a:lnSpc>
                <a:spcPct val="90000"/>
              </a:lnSpc>
            </a:pP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Κοκαΐνη</a:t>
            </a:r>
          </a:p>
          <a:p>
            <a:pPr>
              <a:lnSpc>
                <a:spcPct val="90000"/>
              </a:lnSpc>
            </a:pP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Αμφεταμίνες </a:t>
            </a:r>
          </a:p>
          <a:p>
            <a:pPr>
              <a:lnSpc>
                <a:spcPct val="90000"/>
              </a:lnSpc>
            </a:pPr>
            <a:r>
              <a:rPr lang="el-GR" altLang="el-GR" sz="1800" dirty="0" err="1">
                <a:solidFill>
                  <a:srgbClr val="FFFF00"/>
                </a:solidFill>
                <a:latin typeface="Calibri" pitchFamily="34" charset="0"/>
              </a:rPr>
              <a:t>Μπλεομυκίνη</a:t>
            </a: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Εισπνεόμενη </a:t>
            </a:r>
            <a:r>
              <a:rPr lang="el-GR" altLang="el-GR" sz="1800" dirty="0" err="1">
                <a:solidFill>
                  <a:srgbClr val="FFFF00"/>
                </a:solidFill>
                <a:latin typeface="Calibri" pitchFamily="34" charset="0"/>
              </a:rPr>
              <a:t>κολιστίνη</a:t>
            </a:r>
            <a:endParaRPr lang="el-GR" altLang="el-GR" sz="1800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Προωθητικά αερολυμάτων</a:t>
            </a:r>
          </a:p>
          <a:p>
            <a:pPr>
              <a:lnSpc>
                <a:spcPct val="90000"/>
              </a:lnSpc>
            </a:pPr>
            <a:r>
              <a:rPr lang="el-GR" altLang="el-GR" sz="1800" dirty="0" err="1">
                <a:solidFill>
                  <a:srgbClr val="FFFF00"/>
                </a:solidFill>
                <a:latin typeface="Calibri" pitchFamily="34" charset="0"/>
              </a:rPr>
              <a:t>Πρωταμίνη</a:t>
            </a:r>
            <a:endParaRPr lang="el-GR" altLang="el-GR" sz="18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quarter" idx="3"/>
          </p:nvPr>
        </p:nvSpPr>
        <p:spPr>
          <a:xfrm>
            <a:off x="5225654" y="1340768"/>
            <a:ext cx="4546997" cy="639762"/>
          </a:xfr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el-GR" sz="1800" dirty="0">
                <a:solidFill>
                  <a:srgbClr val="FFFF00"/>
                </a:solidFill>
              </a:rPr>
              <a:t>Πνευμονικό Οίδημα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98366" cy="395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b="1" u="sng" dirty="0" err="1">
                <a:solidFill>
                  <a:srgbClr val="FFFF00"/>
                </a:solidFill>
                <a:latin typeface="Calibri" pitchFamily="34" charset="0"/>
              </a:rPr>
              <a:t>Καρδιογενές</a:t>
            </a:r>
            <a:r>
              <a:rPr lang="el-GR" sz="1600" b="1" u="sng" dirty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r>
              <a:rPr lang="el-GR" sz="1600" dirty="0" err="1">
                <a:solidFill>
                  <a:srgbClr val="FFFF00"/>
                </a:solidFill>
                <a:latin typeface="Calibri" pitchFamily="34" charset="0"/>
              </a:rPr>
              <a:t>Αντιαρρυθμικά</a:t>
            </a:r>
            <a:r>
              <a:rPr lang="el-GR" sz="1600" dirty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r>
              <a:rPr lang="el-GR" sz="1600" dirty="0">
                <a:solidFill>
                  <a:srgbClr val="FFFF00"/>
                </a:solidFill>
                <a:latin typeface="Calibri" pitchFamily="34" charset="0"/>
              </a:rPr>
              <a:t>β-αναστολείς </a:t>
            </a:r>
          </a:p>
          <a:p>
            <a:r>
              <a:rPr lang="el-GR" sz="1600" dirty="0" err="1">
                <a:solidFill>
                  <a:srgbClr val="FFFF00"/>
                </a:solidFill>
                <a:latin typeface="Calibri" pitchFamily="34" charset="0"/>
              </a:rPr>
              <a:t>Τρικυκλικά</a:t>
            </a:r>
            <a:r>
              <a:rPr lang="el-GR" sz="16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l-GR" sz="1600" dirty="0" smtClean="0">
                <a:solidFill>
                  <a:srgbClr val="FFFF00"/>
                </a:solidFill>
                <a:latin typeface="Calibri" pitchFamily="34" charset="0"/>
              </a:rPr>
              <a:t>αντικαταθλιπτικά)</a:t>
            </a:r>
            <a:endParaRPr lang="el-GR" sz="1600" dirty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l-GR" sz="1600" dirty="0" err="1">
                <a:solidFill>
                  <a:srgbClr val="FFFF00"/>
                </a:solidFill>
                <a:latin typeface="Calibri" pitchFamily="34" charset="0"/>
              </a:rPr>
              <a:t>Βεραπαμίλη</a:t>
            </a:r>
            <a:r>
              <a:rPr lang="el-GR" sz="1600" dirty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pPr marL="0" indent="0">
              <a:buNone/>
            </a:pPr>
            <a:r>
              <a:rPr lang="el-GR" sz="1600" b="1" u="sng" dirty="0" smtClean="0">
                <a:solidFill>
                  <a:srgbClr val="FFFF00"/>
                </a:solidFill>
                <a:latin typeface="Calibri" pitchFamily="34" charset="0"/>
              </a:rPr>
              <a:t>Μη </a:t>
            </a:r>
            <a:r>
              <a:rPr lang="el-GR" sz="1600" b="1" u="sng" dirty="0" err="1">
                <a:solidFill>
                  <a:srgbClr val="FFFF00"/>
                </a:solidFill>
                <a:latin typeface="Calibri" pitchFamily="34" charset="0"/>
              </a:rPr>
              <a:t>καρδιογενές</a:t>
            </a:r>
            <a:endParaRPr lang="el-GR" sz="1600" b="1" u="sng" dirty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l-GR" sz="1600" dirty="0">
                <a:solidFill>
                  <a:srgbClr val="FFFF00"/>
                </a:solidFill>
                <a:latin typeface="Calibri" pitchFamily="34" charset="0"/>
              </a:rPr>
              <a:t>Σαλικυλικά</a:t>
            </a:r>
          </a:p>
          <a:p>
            <a:r>
              <a:rPr lang="el-GR" sz="1600" dirty="0">
                <a:solidFill>
                  <a:srgbClr val="FFFF00"/>
                </a:solidFill>
                <a:latin typeface="Calibri" pitchFamily="34" charset="0"/>
              </a:rPr>
              <a:t>Κοκαΐνη </a:t>
            </a:r>
          </a:p>
          <a:p>
            <a:r>
              <a:rPr lang="el-GR" sz="1600" dirty="0" err="1">
                <a:solidFill>
                  <a:srgbClr val="FFFF00"/>
                </a:solidFill>
                <a:latin typeface="Calibri" pitchFamily="34" charset="0"/>
              </a:rPr>
              <a:t>Οπιοειδή</a:t>
            </a:r>
            <a:r>
              <a:rPr lang="el-GR" sz="1600" dirty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r>
              <a:rPr lang="el-GR" sz="1600" dirty="0">
                <a:solidFill>
                  <a:srgbClr val="FFFF00"/>
                </a:solidFill>
                <a:latin typeface="Calibri" pitchFamily="34" charset="0"/>
              </a:rPr>
              <a:t>Αμφεταμίνες </a:t>
            </a:r>
          </a:p>
          <a:p>
            <a:r>
              <a:rPr lang="el-GR" sz="1600" dirty="0" err="1">
                <a:solidFill>
                  <a:srgbClr val="FFFF00"/>
                </a:solidFill>
                <a:latin typeface="Calibri" pitchFamily="34" charset="0"/>
              </a:rPr>
              <a:t>Αιθυλενογλυκόλη</a:t>
            </a:r>
            <a:endParaRPr lang="el-GR" sz="1600" dirty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l-GR" sz="1600" dirty="0">
                <a:solidFill>
                  <a:srgbClr val="FFFF00"/>
                </a:solidFill>
                <a:latin typeface="Calibri" pitchFamily="34" charset="0"/>
              </a:rPr>
              <a:t>Υδρογονάνθρακες </a:t>
            </a:r>
          </a:p>
          <a:p>
            <a:r>
              <a:rPr lang="el-GR" sz="1600" dirty="0">
                <a:solidFill>
                  <a:srgbClr val="FFFF00"/>
                </a:solidFill>
                <a:latin typeface="Calibri" pitchFamily="34" charset="0"/>
              </a:rPr>
              <a:t>Εισπνευστική βλάβη (τοξικά αέρια) </a:t>
            </a:r>
          </a:p>
          <a:p>
            <a:r>
              <a:rPr lang="en-US" sz="1600" dirty="0" err="1">
                <a:solidFill>
                  <a:srgbClr val="FFFF00"/>
                </a:solidFill>
                <a:latin typeface="Calibri" pitchFamily="34" charset="0"/>
              </a:rPr>
              <a:t>Paraquat</a:t>
            </a:r>
            <a:endParaRPr lang="en-US" sz="1600" dirty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l-GR" sz="1600" dirty="0">
                <a:solidFill>
                  <a:srgbClr val="FFFF00"/>
                </a:solidFill>
                <a:latin typeface="Calibri" pitchFamily="34" charset="0"/>
              </a:rPr>
              <a:t>Φωσγένιο</a:t>
            </a:r>
          </a:p>
          <a:p>
            <a:endParaRPr lang="el-GR" sz="1600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65" y="2174875"/>
            <a:ext cx="2034952" cy="14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3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l-GR" sz="3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Αναπνευστική </a:t>
            </a:r>
            <a:r>
              <a:rPr lang="el-GR" sz="32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αλκάλωση</a:t>
            </a:r>
            <a:endParaRPr lang="el-GR" sz="32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14350" y="1340768"/>
            <a:ext cx="4545212" cy="639762"/>
          </a:xfr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el-GR" sz="1800" dirty="0">
                <a:solidFill>
                  <a:srgbClr val="FFFF00"/>
                </a:solidFill>
              </a:rPr>
              <a:t>Πνευμονίτιδα/</a:t>
            </a:r>
            <a:r>
              <a:rPr lang="el-GR" sz="1800" dirty="0" err="1">
                <a:solidFill>
                  <a:srgbClr val="FFFF00"/>
                </a:solidFill>
              </a:rPr>
              <a:t>κυψελιδίτιδα</a:t>
            </a:r>
            <a:endParaRPr lang="el-GR" sz="1800" dirty="0">
              <a:solidFill>
                <a:srgbClr val="FFFF00"/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462980" y="2132856"/>
            <a:ext cx="4545212" cy="39512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1800" dirty="0" err="1">
                <a:solidFill>
                  <a:srgbClr val="FFFF00"/>
                </a:solidFill>
                <a:latin typeface="Calibri" pitchFamily="34" charset="0"/>
              </a:rPr>
              <a:t>Αμιοδαρόνη</a:t>
            </a: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Κοκαΐνη</a:t>
            </a:r>
          </a:p>
          <a:p>
            <a:pPr>
              <a:lnSpc>
                <a:spcPct val="90000"/>
              </a:lnSpc>
            </a:pPr>
            <a:r>
              <a:rPr lang="el-GR" altLang="el-GR" sz="1800" dirty="0" err="1">
                <a:solidFill>
                  <a:srgbClr val="FFFF00"/>
                </a:solidFill>
                <a:latin typeface="Calibri" pitchFamily="34" charset="0"/>
              </a:rPr>
              <a:t>Νιτροφουραντοΐνη</a:t>
            </a: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l-GR" altLang="el-GR" sz="1800" dirty="0" err="1">
                <a:solidFill>
                  <a:srgbClr val="FFFF00"/>
                </a:solidFill>
                <a:latin typeface="Calibri" pitchFamily="34" charset="0"/>
              </a:rPr>
              <a:t>Πενικιλλαμίνη</a:t>
            </a: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l-GR" altLang="el-GR" sz="1800" dirty="0" err="1">
                <a:solidFill>
                  <a:srgbClr val="FFFF00"/>
                </a:solidFill>
                <a:latin typeface="Calibri" pitchFamily="34" charset="0"/>
              </a:rPr>
              <a:t>Αζαθειοπρίμη</a:t>
            </a: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l-GR" altLang="el-GR" sz="1800" dirty="0" err="1">
                <a:solidFill>
                  <a:srgbClr val="FFFF00"/>
                </a:solidFill>
                <a:latin typeface="Calibri" pitchFamily="34" charset="0"/>
              </a:rPr>
              <a:t>Μπλεομυκίνη</a:t>
            </a: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l-GR" altLang="el-GR" sz="1800" dirty="0" err="1">
                <a:solidFill>
                  <a:srgbClr val="FFFF00"/>
                </a:solidFill>
                <a:latin typeface="Calibri" pitchFamily="34" charset="0"/>
              </a:rPr>
              <a:t>Κυκλοφωσφαμίδη</a:t>
            </a:r>
            <a:endParaRPr lang="el-GR" altLang="el-GR" sz="1800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l-GR" altLang="el-GR" sz="1800" dirty="0" err="1">
                <a:solidFill>
                  <a:srgbClr val="FFFF00"/>
                </a:solidFill>
                <a:latin typeface="Calibri" pitchFamily="34" charset="0"/>
              </a:rPr>
              <a:t>Μεθοτρεξάτη</a:t>
            </a: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Χρυσός </a:t>
            </a:r>
          </a:p>
          <a:p>
            <a:pPr>
              <a:lnSpc>
                <a:spcPct val="90000"/>
              </a:lnSpc>
            </a:pP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Ακτινοβολία </a:t>
            </a:r>
          </a:p>
          <a:p>
            <a:pPr>
              <a:lnSpc>
                <a:spcPct val="90000"/>
              </a:lnSpc>
            </a:pP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Αντιβιοτικά (</a:t>
            </a:r>
            <a:r>
              <a:rPr lang="el-GR" altLang="el-GR" sz="1800" dirty="0" err="1">
                <a:solidFill>
                  <a:srgbClr val="FFFF00"/>
                </a:solidFill>
                <a:latin typeface="Calibri" pitchFamily="34" charset="0"/>
              </a:rPr>
              <a:t>εωζινοφιλική</a:t>
            </a: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 πνευμονία)</a:t>
            </a:r>
          </a:p>
          <a:p>
            <a:pPr>
              <a:lnSpc>
                <a:spcPct val="90000"/>
              </a:lnSpc>
            </a:pP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Μη στεροειδή αντιφλεγμονώδη (</a:t>
            </a:r>
            <a:r>
              <a:rPr lang="el-GR" altLang="el-GR" sz="1800" dirty="0" err="1">
                <a:solidFill>
                  <a:srgbClr val="FFFF00"/>
                </a:solidFill>
                <a:latin typeface="Calibri" pitchFamily="34" charset="0"/>
              </a:rPr>
              <a:t>εωζινοφιλική</a:t>
            </a:r>
            <a:r>
              <a:rPr lang="el-GR" altLang="el-GR" sz="1800" dirty="0">
                <a:solidFill>
                  <a:srgbClr val="FFFF00"/>
                </a:solidFill>
                <a:latin typeface="Calibri" pitchFamily="34" charset="0"/>
              </a:rPr>
              <a:t> πνευμονία)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quarter" idx="3"/>
          </p:nvPr>
        </p:nvSpPr>
        <p:spPr>
          <a:xfrm>
            <a:off x="5225654" y="1340768"/>
            <a:ext cx="4546997" cy="639762"/>
          </a:xfr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el-GR" sz="1800" dirty="0">
                <a:solidFill>
                  <a:srgbClr val="FFFF00"/>
                </a:solidFill>
              </a:rPr>
              <a:t>Κυψελιδική αιμορραγία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98366" cy="3951288"/>
          </a:xfrm>
        </p:spPr>
        <p:txBody>
          <a:bodyPr>
            <a:noAutofit/>
          </a:bodyPr>
          <a:lstStyle/>
          <a:p>
            <a:r>
              <a:rPr lang="el-GR" sz="1600" dirty="0" smtClean="0">
                <a:solidFill>
                  <a:srgbClr val="FFFF00"/>
                </a:solidFill>
                <a:latin typeface="Calibri" pitchFamily="34" charset="0"/>
              </a:rPr>
              <a:t>Αντιπηκτικά </a:t>
            </a:r>
            <a:endParaRPr lang="el-GR" sz="1600" dirty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l-GR" sz="1600" dirty="0">
                <a:solidFill>
                  <a:srgbClr val="FFFF00"/>
                </a:solidFill>
                <a:latin typeface="Calibri" pitchFamily="34" charset="0"/>
              </a:rPr>
              <a:t>Θρομβολυτικά </a:t>
            </a:r>
          </a:p>
          <a:p>
            <a:r>
              <a:rPr lang="el-GR" sz="1600" dirty="0">
                <a:solidFill>
                  <a:srgbClr val="FFFF00"/>
                </a:solidFill>
                <a:latin typeface="Calibri" pitchFamily="34" charset="0"/>
              </a:rPr>
              <a:t>Κοκαΐνη</a:t>
            </a:r>
          </a:p>
          <a:p>
            <a:r>
              <a:rPr lang="el-GR" sz="1600" dirty="0" err="1">
                <a:solidFill>
                  <a:srgbClr val="FFFF00"/>
                </a:solidFill>
                <a:latin typeface="Calibri" pitchFamily="34" charset="0"/>
              </a:rPr>
              <a:t>Αμιοδαρόνη</a:t>
            </a:r>
            <a:r>
              <a:rPr lang="el-GR" sz="1600" dirty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r>
              <a:rPr lang="el-GR" sz="1600" dirty="0" err="1">
                <a:solidFill>
                  <a:srgbClr val="FFFF00"/>
                </a:solidFill>
                <a:latin typeface="Calibri" pitchFamily="34" charset="0"/>
              </a:rPr>
              <a:t>Παραλδεϋδη</a:t>
            </a:r>
            <a:r>
              <a:rPr lang="el-GR" sz="1600" dirty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r>
              <a:rPr lang="el-GR" sz="1600" dirty="0" err="1">
                <a:solidFill>
                  <a:srgbClr val="FFFF00"/>
                </a:solidFill>
                <a:latin typeface="Calibri" pitchFamily="34" charset="0"/>
              </a:rPr>
              <a:t>Νιτροφουραντοΐνη</a:t>
            </a:r>
            <a:endParaRPr lang="el-GR" sz="1600" dirty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l-GR" sz="1600" dirty="0" err="1">
                <a:solidFill>
                  <a:srgbClr val="FFFF00"/>
                </a:solidFill>
                <a:latin typeface="Calibri" pitchFamily="34" charset="0"/>
              </a:rPr>
              <a:t>Τολουένιο</a:t>
            </a:r>
            <a:endParaRPr lang="el-GR" sz="1600" dirty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l-GR" sz="1600" dirty="0" err="1">
                <a:solidFill>
                  <a:srgbClr val="FFFF00"/>
                </a:solidFill>
                <a:latin typeface="Calibri" pitchFamily="34" charset="0"/>
              </a:rPr>
              <a:t>Ανορεξιογόνα</a:t>
            </a:r>
            <a:r>
              <a:rPr lang="el-GR" sz="1600" dirty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r>
              <a:rPr lang="el-GR" sz="1600" dirty="0">
                <a:solidFill>
                  <a:srgbClr val="FFFF00"/>
                </a:solidFill>
                <a:latin typeface="Calibri" pitchFamily="34" charset="0"/>
              </a:rPr>
              <a:t>Συνδυασμός </a:t>
            </a:r>
            <a:r>
              <a:rPr lang="el-GR" sz="1600" dirty="0" err="1">
                <a:solidFill>
                  <a:srgbClr val="FFFF00"/>
                </a:solidFill>
                <a:latin typeface="Calibri" pitchFamily="34" charset="0"/>
              </a:rPr>
              <a:t>χημειοθεραπευτικών</a:t>
            </a:r>
            <a:r>
              <a:rPr lang="el-GR" sz="1600" dirty="0">
                <a:solidFill>
                  <a:srgbClr val="FFFF00"/>
                </a:solidFill>
                <a:latin typeface="Calibri" pitchFamily="34" charset="0"/>
              </a:rPr>
              <a:t> σε υψηλές δόσεις </a:t>
            </a:r>
            <a:r>
              <a:rPr lang="el-GR" sz="1600" dirty="0" err="1">
                <a:solidFill>
                  <a:srgbClr val="FFFF00"/>
                </a:solidFill>
                <a:latin typeface="Calibri" pitchFamily="34" charset="0"/>
              </a:rPr>
              <a:t>Μιτομυκίνη</a:t>
            </a:r>
            <a:r>
              <a:rPr lang="el-GR" sz="1600" dirty="0">
                <a:solidFill>
                  <a:srgbClr val="FFFF00"/>
                </a:solidFill>
                <a:latin typeface="Calibri" pitchFamily="34" charset="0"/>
              </a:rPr>
              <a:t> C</a:t>
            </a:r>
          </a:p>
          <a:p>
            <a:r>
              <a:rPr lang="el-GR" sz="1600" dirty="0" err="1">
                <a:solidFill>
                  <a:srgbClr val="FFFF00"/>
                </a:solidFill>
                <a:latin typeface="Calibri" pitchFamily="34" charset="0"/>
              </a:rPr>
              <a:t>Πενικιλλαμίνη</a:t>
            </a:r>
            <a:endParaRPr lang="el-GR" sz="1600" dirty="0">
              <a:solidFill>
                <a:srgbClr val="FFFF00"/>
              </a:solidFill>
              <a:latin typeface="Calibri" pitchFamily="34" charset="0"/>
            </a:endParaRPr>
          </a:p>
          <a:p>
            <a:endParaRPr lang="el-GR" sz="1600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2050" name="Picture 2" descr="H:\Users\makis\AppData\Roaming\PixelMetrics\CaptureWiz\Temp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2483768"/>
            <a:ext cx="24574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9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el-GR" dirty="0" smtClean="0"/>
              <a:t>Περιστατικό </a:t>
            </a:r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l-GR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Γυναίκα 50</a:t>
            </a:r>
            <a:r>
              <a:rPr lang="en-US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ετών </a:t>
            </a:r>
            <a:endParaRPr lang="el-GR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Από έτους διαγνώστηκε ιδιοπαθής αρτηριακή υπέρταση για την οποία λαμβάνει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τα παρακάτω με καλή ρύθμιση</a:t>
            </a:r>
          </a:p>
          <a:p>
            <a:pPr lvl="1"/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Περινδοπρίλη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5mg x1</a:t>
            </a:r>
            <a:endParaRPr lang="el-GR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Λοσαρτάνη		100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mg x1</a:t>
            </a:r>
            <a:endParaRPr lang="el-GR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Μετοπρολόλη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190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 x1</a:t>
            </a:r>
            <a:endParaRPr lang="el-GR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Φουροσεμίδη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10mg x 1</a:t>
            </a:r>
            <a:endParaRPr lang="el-GR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00050" lvl="1" indent="0">
              <a:buNone/>
            </a:pP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Πάσχει επίσης από ρευματοειδή αρθρίτιδα από 3-ετίας</a:t>
            </a:r>
          </a:p>
          <a:p>
            <a:endParaRPr lang="el-GR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Προσήλθε στα ΕΙ με κεφαλαλγία, πυρετό , υπόταση μυϊκή αδυναμία και ταχύπνοια.</a:t>
            </a:r>
          </a:p>
          <a:p>
            <a:endParaRPr lang="el-GR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Από τον </a:t>
            </a:r>
            <a:r>
              <a:rPr lang="el-GR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παρακλινικό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έλεγχο δεν προέκυψε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υπεύθυνη 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διαταραχή </a:t>
            </a:r>
          </a:p>
          <a:p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dirty="0"/>
              <a:t>αέρια </a:t>
            </a:r>
            <a:r>
              <a:rPr lang="el-GR" dirty="0" smtClean="0"/>
              <a:t>αίματος </a:t>
            </a:r>
            <a:r>
              <a:rPr lang="el-GR" dirty="0"/>
              <a:t>σε αέρα δωματίου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b="1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		7,29</a:t>
            </a:r>
            <a:endParaRPr lang="el-GR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b="1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PaO</a:t>
            </a:r>
            <a:r>
              <a:rPr lang="en-US" b="1" baseline="-25000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5</a:t>
            </a:r>
            <a:r>
              <a:rPr lang="el-GR" b="1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b="1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mmHg</a:t>
            </a:r>
            <a:endParaRPr lang="el-GR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b="1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PaCO</a:t>
            </a:r>
            <a:r>
              <a:rPr lang="en-US" b="1" baseline="-25000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	</a:t>
            </a:r>
            <a:r>
              <a:rPr lang="en-US" b="1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55 mmHg</a:t>
            </a:r>
            <a:endParaRPr lang="el-GR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HCO</a:t>
            </a:r>
            <a:r>
              <a:rPr lang="en-US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mEq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/L</a:t>
            </a: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mEq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b="1" dirty="0" err="1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</a:t>
            </a:r>
            <a:r>
              <a:rPr lang="el-GR" b="1" baseline="-25000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b="1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82</a:t>
            </a:r>
            <a:r>
              <a:rPr lang="el-GR" b="1" dirty="0" smtClean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l-GR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723" y="4581128"/>
            <a:ext cx="2799119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4205063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This is a study of Respiratory acidosis among people who take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Metoprolol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tartrate. The study analyzes: the time on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Metoprolol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tartrate when people have Respiratory acidosis, gender and age of these people, the severity of Respiratory acidosis, how they recovered, and common conditions and drugs used besides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Metoprolol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tartrate. In total 33,818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Metoprolol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tartrate users are studied. 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Metoprolol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tartrate has active ingredients of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metoprolol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tartrate. It is used in high blood pressure, blood pressure management, atrial fibrillation/flutter, tachycardia, heart rate irregular. Commonly reported side effects of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Metoprolol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tartrate include </a:t>
            </a:r>
            <a:r>
              <a:rPr lang="en-US" dirty="0">
                <a:solidFill>
                  <a:srgbClr val="0070C0"/>
                </a:solidFill>
              </a:rPr>
              <a:t>weakness, nausea, breathing difficulty, fatigue, hypotension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sz="3800" b="1" dirty="0"/>
              <a:t>Respiratory acidosis</a:t>
            </a:r>
          </a:p>
          <a:p>
            <a:r>
              <a:rPr lang="en-US" dirty="0" smtClean="0"/>
              <a:t>Respiratory </a:t>
            </a:r>
            <a:r>
              <a:rPr lang="en-US" dirty="0"/>
              <a:t>acidosis has been reported by people with </a:t>
            </a:r>
            <a:r>
              <a:rPr lang="en-US" dirty="0">
                <a:solidFill>
                  <a:srgbClr val="FF0000"/>
                </a:solidFill>
              </a:rPr>
              <a:t>rheumatoid arthritis, high blood pressure, pain, multiple myeloma, depression.</a:t>
            </a:r>
          </a:p>
          <a:p>
            <a:endParaRPr lang="el-GR" dirty="0"/>
          </a:p>
        </p:txBody>
      </p:sp>
      <p:pic>
        <p:nvPicPr>
          <p:cNvPr id="11266" name="Picture 2" descr="H:\Users\makis\AppData\Roaming\PixelMetrics\CaptureWiz\Tem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31051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From FDA reports: </a:t>
            </a:r>
            <a:r>
              <a:rPr lang="en-US" dirty="0" err="1"/>
              <a:t>Metoprolol</a:t>
            </a:r>
            <a:r>
              <a:rPr lang="en-US" dirty="0"/>
              <a:t> tartrate and </a:t>
            </a:r>
            <a:r>
              <a:rPr lang="en-US" b="1" dirty="0">
                <a:solidFill>
                  <a:srgbClr val="FF0000"/>
                </a:solidFill>
              </a:rPr>
              <a:t>Respiratory acidosis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11268" name="Picture 4" descr="H:\Users\makis\AppData\Roaming\PixelMetrics\CaptureWiz\Tem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676" y="5013176"/>
            <a:ext cx="3024336" cy="166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6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1556792"/>
            <a:ext cx="10287000" cy="5301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l-GR" sz="2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Φυσιολογία της ανταλλαγής των αερίων στον</a:t>
            </a:r>
            <a:br>
              <a:rPr lang="el-GR" sz="2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l-GR" sz="2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πνεύμονα - Εργαστηριακές παράμετροι</a:t>
            </a:r>
            <a:br>
              <a:rPr lang="el-GR" sz="2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l-GR" sz="2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Δ. </a:t>
            </a:r>
            <a:r>
              <a:rPr lang="el-GR" sz="28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Λαγονίδης</a:t>
            </a:r>
            <a:endParaRPr lang="el-GR" sz="28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Picture 2" descr="http://faculty.stcc.edu/AandP/AP/imagesAP2/respiration/alvex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3" y="2276872"/>
            <a:ext cx="5132466" cy="385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sivabio.50webs.com/res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532" y="2281180"/>
            <a:ext cx="4608512" cy="385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3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Users\makis\AppData\Roaming\PixelMetrics\CaptureWiz\Tem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31051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From FDA reports: </a:t>
            </a:r>
            <a:r>
              <a:rPr lang="en-US" dirty="0" err="1"/>
              <a:t>Metoprolol</a:t>
            </a:r>
            <a:r>
              <a:rPr lang="en-US" dirty="0"/>
              <a:t> tartrate and Respiratory acidosis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290" name="Picture 2" descr="Trend of Respiratory acidosis in Metoprolol tartrate repo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" y="2636912"/>
            <a:ext cx="925817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8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τρογγύλεμα μίας γωνίας ορθογωνίου 3"/>
          <p:cNvSpPr/>
          <p:nvPr/>
        </p:nvSpPr>
        <p:spPr>
          <a:xfrm>
            <a:off x="0" y="1700808"/>
            <a:ext cx="10211197" cy="5184576"/>
          </a:xfrm>
          <a:prstGeom prst="round1Rect">
            <a:avLst/>
          </a:prstGeom>
          <a:solidFill>
            <a:srgbClr val="9A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l-GR" sz="28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ΕΚΔΗΛΩΣΕΙΣ </a:t>
            </a:r>
            <a:r>
              <a:rPr lang="el-GR" sz="2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ΑΝΑΠΝΕΥΣΤΙΚΗΣ ΑΛΚΑΛΩΣΗΣ </a:t>
            </a:r>
            <a:br>
              <a:rPr lang="el-GR" sz="2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l-GR" sz="2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ΓΕΩΡΓΙΟΣ ΦΙΛΝΤΙΣΗΣ</a:t>
            </a:r>
          </a:p>
        </p:txBody>
      </p:sp>
      <p:sp>
        <p:nvSpPr>
          <p:cNvPr id="7" name="Θέση κειμένου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FFFF00"/>
                </a:solidFill>
                <a:cs typeface="Arial" charset="0"/>
              </a:rPr>
              <a:t>Οξεία ↓</a:t>
            </a:r>
            <a:r>
              <a:rPr lang="en-US" altLang="el-GR" dirty="0">
                <a:solidFill>
                  <a:srgbClr val="FFFF00"/>
                </a:solidFill>
                <a:cs typeface="Arial" charset="0"/>
              </a:rPr>
              <a:t>P</a:t>
            </a:r>
            <a:r>
              <a:rPr lang="en-US" altLang="el-GR" baseline="-25000" dirty="0">
                <a:solidFill>
                  <a:srgbClr val="FFFF00"/>
                </a:solidFill>
                <a:cs typeface="Arial" charset="0"/>
              </a:rPr>
              <a:t>a</a:t>
            </a:r>
            <a:r>
              <a:rPr lang="en-US" altLang="el-GR" dirty="0">
                <a:solidFill>
                  <a:srgbClr val="FFFF00"/>
                </a:solidFill>
                <a:cs typeface="Arial" charset="0"/>
              </a:rPr>
              <a:t>CO</a:t>
            </a:r>
            <a:r>
              <a:rPr lang="en-US" altLang="el-GR" baseline="-25000" dirty="0">
                <a:solidFill>
                  <a:srgbClr val="FFFF00"/>
                </a:solidFill>
                <a:cs typeface="Arial" charset="0"/>
              </a:rPr>
              <a:t>2</a:t>
            </a:r>
            <a:r>
              <a:rPr lang="en-US" altLang="el-GR" dirty="0">
                <a:solidFill>
                  <a:srgbClr val="FFFF00"/>
                </a:solidFill>
                <a:cs typeface="Arial" charset="0"/>
              </a:rPr>
              <a:t> →</a:t>
            </a:r>
            <a:r>
              <a:rPr lang="el-GR" altLang="el-GR" dirty="0">
                <a:solidFill>
                  <a:srgbClr val="FFFF00"/>
                </a:solidFill>
                <a:cs typeface="Arial" charset="0"/>
              </a:rPr>
              <a:t> ↓</a:t>
            </a:r>
            <a:r>
              <a:rPr lang="en-US" altLang="el-GR" dirty="0" smtClean="0">
                <a:solidFill>
                  <a:srgbClr val="FFFF00"/>
                </a:solidFill>
                <a:cs typeface="Arial" charset="0"/>
              </a:rPr>
              <a:t>CBF</a:t>
            </a:r>
            <a:endParaRPr lang="el-GR" altLang="el-GR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el-GR" u="sng" dirty="0">
                <a:solidFill>
                  <a:srgbClr val="FFFF00"/>
                </a:solidFill>
              </a:rPr>
              <a:t>ΑΑ &amp; </a:t>
            </a:r>
            <a:r>
              <a:rPr lang="el-GR" u="sng" dirty="0" smtClean="0">
                <a:solidFill>
                  <a:srgbClr val="FFFF00"/>
                </a:solidFill>
              </a:rPr>
              <a:t>καρδιαγγειακό</a:t>
            </a:r>
            <a:endParaRPr lang="el-GR" u="sng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188" y="2292350"/>
            <a:ext cx="5701025" cy="4278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52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1556792"/>
            <a:ext cx="10287000" cy="5301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l-GR" sz="36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Αναπνευστική αλκάλωση &amp; </a:t>
            </a:r>
            <a:r>
              <a:rPr lang="el-GR" sz="36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καρδιαγγειακό</a:t>
            </a:r>
            <a:r>
              <a:rPr lang="en-US" sz="36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l-GR" sz="36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κλινική εικόνα</a:t>
            </a:r>
            <a:endParaRPr lang="el-GR" sz="36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Αρρυθμιογένεση - Στηθάγχη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6" y="2792958"/>
            <a:ext cx="2888679" cy="167831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050" y="2630018"/>
            <a:ext cx="4546600" cy="3495799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847" y="4644232"/>
            <a:ext cx="2677828" cy="200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2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3"/>
          <p:cNvSpPr>
            <a:spLocks noGrp="1"/>
          </p:cNvSpPr>
          <p:nvPr>
            <p:ph type="ctrTitle"/>
          </p:nvPr>
        </p:nvSpPr>
        <p:spPr bwMode="auto">
          <a:xfrm>
            <a:off x="1610916" y="-27384"/>
            <a:ext cx="8333184" cy="2286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l-GR" sz="4000" b="1" dirty="0" err="1">
                <a:effectLst/>
              </a:rPr>
              <a:t>Οξεοβασικές</a:t>
            </a:r>
            <a:r>
              <a:rPr lang="el-GR" sz="4000" b="1" dirty="0">
                <a:effectLst/>
              </a:rPr>
              <a:t> διαταραχές σε χρόνιες πνευμονοπάθειες</a:t>
            </a:r>
          </a:p>
        </p:txBody>
      </p:sp>
      <p:sp>
        <p:nvSpPr>
          <p:cNvPr id="133123" name="Subtitle 2"/>
          <p:cNvSpPr>
            <a:spLocks noGrp="1"/>
          </p:cNvSpPr>
          <p:nvPr>
            <p:ph type="subTitle" idx="1"/>
          </p:nvPr>
        </p:nvSpPr>
        <p:spPr>
          <a:xfrm>
            <a:off x="3857625" y="1019449"/>
            <a:ext cx="6086475" cy="753368"/>
          </a:xfrm>
        </p:spPr>
        <p:txBody>
          <a:bodyPr anchor="b"/>
          <a:lstStyle/>
          <a:p>
            <a:pPr marL="26988" algn="r" eaLnBrk="1" hangingPunct="1"/>
            <a:r>
              <a:rPr lang="el-GR" altLang="el-GR" sz="1600" b="1" i="1" dirty="0" smtClean="0">
                <a:solidFill>
                  <a:srgbClr val="000099"/>
                </a:solidFill>
              </a:rPr>
              <a:t>ΑΝΑΣΤΑΣΙΑ ΓΕΩΡΓΟΥΛΙΔΟΥ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916" y="2273780"/>
            <a:ext cx="57150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el-GR" dirty="0" smtClean="0"/>
              <a:t>Περιστατικό 4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el-GR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Άνδρας </a:t>
            </a:r>
            <a:r>
              <a:rPr lang="el-GR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72</a:t>
            </a:r>
            <a:r>
              <a:rPr lang="en-US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ετών </a:t>
            </a:r>
            <a:r>
              <a:rPr lang="el-GR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με ΧΑΠ  </a:t>
            </a:r>
            <a:r>
              <a:rPr lang="el-GR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και λήψη διουρητικών ανευρέθηκαν:</a:t>
            </a:r>
            <a:endParaRPr lang="el-GR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		7,40</a:t>
            </a: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PaCO2	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67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mmHg</a:t>
            </a: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HCO3-	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mEq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/L</a:t>
            </a: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K+		3,5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mEq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/L</a:t>
            </a:r>
          </a:p>
          <a:p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		87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mEq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/L</a:t>
            </a:r>
          </a:p>
          <a:p>
            <a:pPr marL="0" indent="0">
              <a:buNone/>
            </a:pPr>
            <a:endParaRPr lang="el-GR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l-GR" altLang="el-GR" b="1" dirty="0">
                <a:solidFill>
                  <a:srgbClr val="7331D3"/>
                </a:solidFill>
              </a:rPr>
              <a:t>το φυσιολογικό </a:t>
            </a:r>
            <a:r>
              <a:rPr lang="en-US" altLang="el-GR" b="1" dirty="0" smtClean="0">
                <a:solidFill>
                  <a:srgbClr val="7331D3"/>
                </a:solidFill>
              </a:rPr>
              <a:t>pH</a:t>
            </a:r>
            <a:r>
              <a:rPr lang="el-GR" altLang="el-GR" b="1" dirty="0" smtClean="0">
                <a:solidFill>
                  <a:srgbClr val="7331D3"/>
                </a:solidFill>
              </a:rPr>
              <a:t> είναι ενδεικτικό μικτής διαταραχής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l-GR" altLang="el-GR" b="1" dirty="0" smtClean="0"/>
              <a:t>Αναμενόμενη </a:t>
            </a:r>
            <a:r>
              <a:rPr lang="el-GR" altLang="el-GR" b="1" dirty="0"/>
              <a:t>αντιρρόπηση: </a:t>
            </a:r>
            <a:r>
              <a:rPr lang="en-US" altLang="el-GR" b="1" dirty="0"/>
              <a:t>HCO</a:t>
            </a:r>
            <a:r>
              <a:rPr lang="el-GR" altLang="el-GR" b="1" baseline="-25000" dirty="0"/>
              <a:t>3</a:t>
            </a:r>
            <a:r>
              <a:rPr lang="el-GR" altLang="el-GR" b="1" baseline="30000" dirty="0"/>
              <a:t>- </a:t>
            </a:r>
            <a:r>
              <a:rPr lang="el-GR" altLang="el-GR" b="1" dirty="0"/>
              <a:t> 34,8 </a:t>
            </a:r>
            <a:r>
              <a:rPr lang="en-US" altLang="el-GR" b="1" dirty="0" err="1"/>
              <a:t>mEq</a:t>
            </a:r>
            <a:r>
              <a:rPr lang="el-GR" altLang="el-GR" b="1" dirty="0"/>
              <a:t>/</a:t>
            </a:r>
            <a:r>
              <a:rPr lang="en-US" altLang="el-GR" b="1" dirty="0" smtClean="0"/>
              <a:t>L</a:t>
            </a:r>
            <a:r>
              <a:rPr lang="el-GR" altLang="el-GR" b="1" dirty="0" smtClean="0"/>
              <a:t> αντί 40 </a:t>
            </a:r>
            <a:r>
              <a:rPr lang="en-US" altLang="el-GR" b="1" dirty="0" err="1" smtClean="0"/>
              <a:t>mEq</a:t>
            </a:r>
            <a:r>
              <a:rPr lang="en-US" altLang="el-GR" b="1" dirty="0" smtClean="0"/>
              <a:t>/L</a:t>
            </a:r>
            <a:endParaRPr lang="el-GR" altLang="el-GR" b="1" dirty="0"/>
          </a:p>
          <a:p>
            <a:pPr marL="0" indent="0">
              <a:buNone/>
            </a:pPr>
            <a:endParaRPr lang="el-GR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185" y="2183991"/>
            <a:ext cx="3066368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el-GR" dirty="0" smtClean="0"/>
              <a:t>Περιστατικό 4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l-GR" altLang="el-GR" dirty="0"/>
              <a:t>Αναπνευστική οξέωση και μεταβολική αλκάλωση</a:t>
            </a:r>
            <a:endParaRPr lang="en-US" alt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Παρατηρείται </a:t>
            </a:r>
            <a:r>
              <a:rPr lang="el-GR" dirty="0">
                <a:latin typeface="Calibri" panose="020F0502020204030204" pitchFamily="34" charset="0"/>
              </a:rPr>
              <a:t>σε ασθενείς με ΧΑΠ και:</a:t>
            </a:r>
          </a:p>
          <a:p>
            <a:pPr lvl="1"/>
            <a:r>
              <a:rPr lang="el-GR" b="1" dirty="0" smtClean="0">
                <a:latin typeface="Calibri" panose="020F0502020204030204" pitchFamily="34" charset="0"/>
              </a:rPr>
              <a:t>Λήψη </a:t>
            </a:r>
            <a:r>
              <a:rPr lang="el-GR" b="1" dirty="0">
                <a:latin typeface="Calibri" panose="020F0502020204030204" pitchFamily="34" charset="0"/>
              </a:rPr>
              <a:t>διουρητικών</a:t>
            </a:r>
          </a:p>
          <a:p>
            <a:pPr lvl="1"/>
            <a:r>
              <a:rPr lang="el-GR" dirty="0">
                <a:latin typeface="Calibri" panose="020F0502020204030204" pitchFamily="34" charset="0"/>
              </a:rPr>
              <a:t>Έμετοι</a:t>
            </a:r>
          </a:p>
          <a:p>
            <a:pPr lvl="1"/>
            <a:r>
              <a:rPr lang="el-GR" dirty="0">
                <a:latin typeface="Calibri" panose="020F0502020204030204" pitchFamily="34" charset="0"/>
              </a:rPr>
              <a:t>Χορήγηση κορτικοειδών</a:t>
            </a:r>
          </a:p>
          <a:p>
            <a:endParaRPr lang="el-GR" dirty="0">
              <a:latin typeface="Calibri" panose="020F05020202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solidFill>
            <a:srgbClr val="FFFF00"/>
          </a:solidFill>
        </p:spPr>
        <p:txBody>
          <a:bodyPr>
            <a:normAutofit fontScale="92500"/>
          </a:bodyPr>
          <a:lstStyle/>
          <a:p>
            <a:r>
              <a:rPr lang="el-GR" dirty="0"/>
              <a:t>Είναι η συχνότερη μικτή </a:t>
            </a:r>
            <a:r>
              <a:rPr lang="el-GR" dirty="0" smtClean="0"/>
              <a:t>διαταραχή</a:t>
            </a:r>
            <a:endParaRPr lang="el-G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793" y="2193107"/>
            <a:ext cx="3066368" cy="39330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6978" y="6045473"/>
            <a:ext cx="8197453" cy="623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400" b="1" i="1" dirty="0" err="1">
                <a:solidFill>
                  <a:srgbClr val="000099"/>
                </a:solidFill>
                <a:cs typeface="Arial" charset="0"/>
              </a:rPr>
              <a:t>Guérin</a:t>
            </a:r>
            <a:r>
              <a:rPr lang="en-US" sz="1400" b="1" i="1" dirty="0">
                <a:solidFill>
                  <a:srgbClr val="000099"/>
                </a:solidFill>
                <a:cs typeface="Arial" charset="0"/>
              </a:rPr>
              <a:t> et al, Respiratory Care 2010; 55: 1453-1563</a:t>
            </a:r>
          </a:p>
        </p:txBody>
      </p:sp>
    </p:spTree>
    <p:extLst>
      <p:ext uri="{BB962C8B-B14F-4D97-AF65-F5344CB8AC3E}">
        <p14:creationId xmlns:p14="http://schemas.microsoft.com/office/powerpoint/2010/main" val="27153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1556792"/>
            <a:ext cx="10287000" cy="5301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l-GR" sz="36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Χρόνια </a:t>
            </a:r>
            <a:r>
              <a:rPr lang="el-GR" sz="3600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υπερκαπνία</a:t>
            </a:r>
            <a:r>
              <a:rPr lang="en-US" sz="36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br>
              <a:rPr lang="en-US" sz="36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l-GR" sz="36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Κλινικές </a:t>
            </a:r>
            <a:r>
              <a:rPr lang="el-GR" sz="36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εκδηλώσεις</a:t>
            </a:r>
            <a:endParaRPr lang="el-GR" sz="36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Εμφυσηματικός θώρακας</a:t>
            </a:r>
          </a:p>
          <a:p>
            <a:r>
              <a:rPr lang="el-GR" dirty="0"/>
              <a:t>Παραγωγικός βήχας</a:t>
            </a:r>
          </a:p>
          <a:p>
            <a:r>
              <a:rPr lang="el-GR" dirty="0" err="1"/>
              <a:t>Πληκτροδακτυλία</a:t>
            </a:r>
            <a:endParaRPr lang="el-GR" dirty="0"/>
          </a:p>
          <a:p>
            <a:r>
              <a:rPr lang="el-GR" dirty="0" err="1"/>
              <a:t>Πολυερυθραιμία</a:t>
            </a:r>
            <a:endParaRPr lang="el-GR" dirty="0"/>
          </a:p>
          <a:p>
            <a:r>
              <a:rPr lang="el-GR" dirty="0"/>
              <a:t>Οιδήματα, κυάνωση</a:t>
            </a:r>
          </a:p>
          <a:p>
            <a:endParaRPr lang="el-G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" name="Picture 8" descr="00001217_standal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609" y="2233093"/>
            <a:ext cx="2844304" cy="2132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yanosis-6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653" y="4462463"/>
            <a:ext cx="2841823" cy="2278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86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1556792"/>
            <a:ext cx="10287000" cy="5301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l-GR" sz="36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Χρόνια </a:t>
            </a:r>
            <a:r>
              <a:rPr lang="el-GR" sz="36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υπερκαπνία</a:t>
            </a:r>
            <a:endParaRPr lang="el-GR" sz="36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</a:t>
            </a:r>
            <a:r>
              <a:rPr lang="el-GR" dirty="0" smtClean="0"/>
              <a:t>ίδημα </a:t>
            </a:r>
            <a:r>
              <a:rPr lang="el-GR" dirty="0"/>
              <a:t>οπτικής </a:t>
            </a:r>
            <a:r>
              <a:rPr lang="el-GR" dirty="0" smtClean="0"/>
              <a:t>θηλής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Α</a:t>
            </a:r>
            <a:r>
              <a:rPr lang="el-GR" dirty="0" smtClean="0"/>
              <a:t>ιμορραγίες </a:t>
            </a:r>
            <a:r>
              <a:rPr lang="el-GR" dirty="0"/>
              <a:t>αμφιβληστροειδούς 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2332514"/>
            <a:ext cx="4545013" cy="3636010"/>
          </a:xfrm>
          <a:prstGeom prst="rect">
            <a:avLst/>
          </a:prstGeom>
        </p:spPr>
      </p:pic>
      <p:pic>
        <p:nvPicPr>
          <p:cNvPr id="13" name="Content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181" y="2332514"/>
            <a:ext cx="4763492" cy="363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1556792"/>
            <a:ext cx="10287000" cy="5301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l-GR" sz="28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Eπικίνδυνες για τη ζωή αναπνευστικές διαταραχές της </a:t>
            </a:r>
            <a:r>
              <a:rPr lang="el-GR" sz="28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οξεοβασικής </a:t>
            </a:r>
            <a:r>
              <a:rPr lang="el-GR" sz="28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ισορροπίας</a:t>
            </a:r>
            <a:r>
              <a:rPr lang="en-US" sz="28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l-GR" sz="28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Μπούτου</a:t>
            </a:r>
            <a:r>
              <a:rPr lang="el-GR" sz="2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28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Αφροδίτη</a:t>
            </a:r>
            <a:endParaRPr lang="el-GR" sz="28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460" y="2245017"/>
            <a:ext cx="5093657" cy="404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1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82180" y="527050"/>
          <a:ext cx="9640491" cy="597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1764"/>
                <a:gridCol w="4698727"/>
              </a:tblGrid>
              <a:tr h="370805">
                <a:tc>
                  <a:txBody>
                    <a:bodyPr/>
                    <a:lstStyle/>
                    <a:p>
                      <a:r>
                        <a:rPr lang="el-GR" sz="16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Α. Καταστολή ΚΝΣ</a:t>
                      </a:r>
                      <a:endParaRPr lang="el-GR" sz="1600" b="1" u="sng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5" marR="102875"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Γ. Περιοριστικές διαταραχές</a:t>
                      </a:r>
                      <a:endParaRPr lang="el-GR" sz="1600" b="1" u="sng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5" marR="102875"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9106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-Υπερδοσολογία φαρμάκων (βενζοδιαζεπίνες, βαρβιτουρικά, κ.λ.π.)</a:t>
                      </a:r>
                      <a:endParaRPr lang="el-GR" sz="1600" dirty="0"/>
                    </a:p>
                  </a:txBody>
                  <a:tcPr marL="102875" marR="102875" marT="45716" marB="45716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-Πνευμοθώρακας</a:t>
                      </a:r>
                    </a:p>
                    <a:p>
                      <a:r>
                        <a:rPr lang="el-GR" sz="1600" dirty="0" smtClean="0"/>
                        <a:t>-Αιμοθώρακας</a:t>
                      </a:r>
                      <a:endParaRPr lang="el-GR" sz="1600" dirty="0"/>
                    </a:p>
                  </a:txBody>
                  <a:tcPr marL="102875" marR="102875" marT="45716" marB="45716"/>
                </a:tc>
              </a:tr>
              <a:tr h="370805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-Κρανιοεγκεφαλική κάκωση</a:t>
                      </a:r>
                      <a:endParaRPr lang="el-GR" sz="1600" dirty="0"/>
                    </a:p>
                  </a:txBody>
                  <a:tcPr marL="102875" marR="102875" marT="45716" marB="45716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-Ασταθής</a:t>
                      </a:r>
                      <a:r>
                        <a:rPr lang="el-GR" sz="1600" baseline="0" dirty="0" smtClean="0"/>
                        <a:t> θώρακας</a:t>
                      </a:r>
                      <a:endParaRPr lang="el-GR" sz="1600" dirty="0"/>
                    </a:p>
                  </a:txBody>
                  <a:tcPr marL="102875" marR="102875" marT="45716" marB="45716"/>
                </a:tc>
              </a:tr>
              <a:tr h="335269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-Λοίμωξη ΚΝΣ</a:t>
                      </a:r>
                      <a:endParaRPr lang="el-GR" sz="1600" dirty="0"/>
                    </a:p>
                  </a:txBody>
                  <a:tcPr marL="102875" marR="102875" marT="45716" marB="45716"/>
                </a:tc>
                <a:tc>
                  <a:txBody>
                    <a:bodyPr/>
                    <a:lstStyle/>
                    <a:p>
                      <a:r>
                        <a:rPr lang="el-GR" sz="1600" b="1" u="sng" dirty="0" smtClean="0"/>
                        <a:t>Δ. Οξεία νόσος αεραγωγών</a:t>
                      </a:r>
                      <a:endParaRPr lang="el-GR" sz="1600" b="1" u="sng" dirty="0"/>
                    </a:p>
                  </a:txBody>
                  <a:tcPr marL="102875" marR="102875" marT="45716" marB="45716"/>
                </a:tc>
              </a:tr>
              <a:tr h="370805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-Αγγειακό εγκεφαλικό επεισόδιο</a:t>
                      </a:r>
                      <a:endParaRPr lang="el-GR" sz="1600" dirty="0"/>
                    </a:p>
                  </a:txBody>
                  <a:tcPr marL="102875" marR="102875" marT="45716" marB="45716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-Σοβαρή</a:t>
                      </a:r>
                      <a:r>
                        <a:rPr lang="el-GR" sz="1600" baseline="0" dirty="0" smtClean="0"/>
                        <a:t> παρόξυνση ΒΑ</a:t>
                      </a:r>
                      <a:endParaRPr lang="el-GR" sz="1600" dirty="0"/>
                    </a:p>
                  </a:txBody>
                  <a:tcPr marL="102875" marR="102875" marT="45716" marB="45716"/>
                </a:tc>
              </a:tr>
              <a:tr h="370805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-Εγκεφαλικό οίδημα</a:t>
                      </a:r>
                      <a:endParaRPr lang="el-GR" sz="1600" dirty="0"/>
                    </a:p>
                  </a:txBody>
                  <a:tcPr marL="102875" marR="102875" marT="45716" marB="45716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-Βρογχιολίτιδα</a:t>
                      </a:r>
                      <a:endParaRPr lang="el-GR" sz="1600" dirty="0"/>
                    </a:p>
                  </a:txBody>
                  <a:tcPr marL="102875" marR="102875" marT="45716" marB="45716"/>
                </a:tc>
              </a:tr>
              <a:tr h="370805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-Κακοήθεις όγκοι ΚΝΣ</a:t>
                      </a:r>
                      <a:endParaRPr lang="el-GR" sz="1600" dirty="0"/>
                    </a:p>
                  </a:txBody>
                  <a:tcPr marL="102875" marR="102875" marT="45716" marB="45716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-Παρόξυνση ΧΑΠ</a:t>
                      </a:r>
                      <a:endParaRPr lang="el-GR" sz="1600" dirty="0"/>
                    </a:p>
                  </a:txBody>
                  <a:tcPr marL="102875" marR="102875" marT="45716" marB="45716"/>
                </a:tc>
              </a:tr>
              <a:tr h="579106">
                <a:tc>
                  <a:txBody>
                    <a:bodyPr/>
                    <a:lstStyle/>
                    <a:p>
                      <a:endParaRPr lang="el-GR" sz="1600" b="1" u="sng" dirty="0" smtClean="0"/>
                    </a:p>
                    <a:p>
                      <a:r>
                        <a:rPr lang="el-GR" sz="1600" b="1" u="sng" dirty="0" smtClean="0"/>
                        <a:t>Β. Οξεία νευρομυική νόσος</a:t>
                      </a:r>
                      <a:endParaRPr lang="el-GR" sz="1600" b="1" u="sng" dirty="0"/>
                    </a:p>
                  </a:txBody>
                  <a:tcPr marL="102875" marR="102875" marT="45716" marB="45716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-Απόφραξη ανώτερων αεραγωγών (εισρόφηση,</a:t>
                      </a:r>
                      <a:r>
                        <a:rPr lang="el-GR" sz="1600" baseline="0" dirty="0" smtClean="0"/>
                        <a:t> αγγειοίδημα κ.λ.π.)</a:t>
                      </a:r>
                      <a:endParaRPr lang="el-GR" sz="1600" dirty="0"/>
                    </a:p>
                  </a:txBody>
                  <a:tcPr marL="102875" marR="102875" marT="45716" marB="45716"/>
                </a:tc>
              </a:tr>
              <a:tr h="335269">
                <a:tc>
                  <a:txBody>
                    <a:bodyPr/>
                    <a:lstStyle/>
                    <a:p>
                      <a:r>
                        <a:rPr lang="el-GR" sz="1600" b="0" u="none" dirty="0" smtClean="0"/>
                        <a:t>-</a:t>
                      </a:r>
                      <a:r>
                        <a:rPr lang="en-US" sz="1600" b="0" u="none" dirty="0" err="1" smtClean="0"/>
                        <a:t>Guillain</a:t>
                      </a:r>
                      <a:r>
                        <a:rPr lang="en-US" sz="1600" b="0" u="none" dirty="0" smtClean="0"/>
                        <a:t> </a:t>
                      </a:r>
                      <a:r>
                        <a:rPr lang="en-US" sz="1600" b="0" u="none" dirty="0" err="1" smtClean="0"/>
                        <a:t>Barre</a:t>
                      </a:r>
                      <a:r>
                        <a:rPr lang="en-US" sz="1600" b="0" u="none" dirty="0" smtClean="0"/>
                        <a:t> syndrome</a:t>
                      </a:r>
                      <a:endParaRPr lang="el-GR" sz="1600" b="0" u="none" dirty="0"/>
                    </a:p>
                  </a:txBody>
                  <a:tcPr marL="102875" marR="102875" marT="45716" marB="45716"/>
                </a:tc>
                <a:tc>
                  <a:txBody>
                    <a:bodyPr/>
                    <a:lstStyle/>
                    <a:p>
                      <a:r>
                        <a:rPr lang="el-GR" sz="1600" b="1" u="sng" dirty="0" smtClean="0"/>
                        <a:t>Ε.</a:t>
                      </a:r>
                      <a:r>
                        <a:rPr lang="el-GR" sz="1600" b="1" u="sng" baseline="0" dirty="0" smtClean="0"/>
                        <a:t> Νοσήματα πνευμονικών κυψελίδων</a:t>
                      </a:r>
                      <a:endParaRPr lang="el-GR" sz="1600" b="1" u="sng" dirty="0"/>
                    </a:p>
                  </a:txBody>
                  <a:tcPr marL="102875" marR="102875" marT="45716" marB="45716"/>
                </a:tc>
              </a:tr>
              <a:tr h="37080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r>
                        <a:rPr lang="el-GR" sz="1600" dirty="0" smtClean="0"/>
                        <a:t>Βλάβες νωτιαίου</a:t>
                      </a:r>
                      <a:r>
                        <a:rPr lang="el-GR" sz="1600" baseline="0" dirty="0" smtClean="0"/>
                        <a:t> μυελού</a:t>
                      </a:r>
                      <a:endParaRPr lang="el-GR" sz="1600" dirty="0"/>
                    </a:p>
                  </a:txBody>
                  <a:tcPr marL="102875" marR="102875" marT="45716" marB="45716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-Βαρειά πολυλοβώδης πνευμονία</a:t>
                      </a:r>
                      <a:endParaRPr lang="el-GR" sz="1600" dirty="0"/>
                    </a:p>
                  </a:txBody>
                  <a:tcPr marL="102875" marR="102875" marT="45716" marB="45716"/>
                </a:tc>
              </a:tr>
              <a:tr h="335269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-Μυασθενικη κρίση</a:t>
                      </a:r>
                      <a:endParaRPr lang="el-GR" sz="1600" dirty="0"/>
                    </a:p>
                  </a:txBody>
                  <a:tcPr marL="102875" marR="102875" marT="45716" marB="45716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-</a:t>
                      </a:r>
                      <a:r>
                        <a:rPr lang="en-US" sz="1600" dirty="0" smtClean="0"/>
                        <a:t>ARDS/ALI</a:t>
                      </a:r>
                      <a:endParaRPr lang="el-GR" sz="1600" dirty="0"/>
                    </a:p>
                  </a:txBody>
                  <a:tcPr marL="102875" marR="102875" marT="45716" marB="45716"/>
                </a:tc>
              </a:tr>
              <a:tr h="335269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-Αλλαντίαση, τέτανος</a:t>
                      </a:r>
                      <a:endParaRPr lang="el-GR" sz="1600" dirty="0"/>
                    </a:p>
                  </a:txBody>
                  <a:tcPr marL="102875" marR="102875" marT="45716" marB="45716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-Καρδιογενές Πνευμονικό οίδημα</a:t>
                      </a:r>
                      <a:endParaRPr lang="el-GR" sz="1600" dirty="0"/>
                    </a:p>
                  </a:txBody>
                  <a:tcPr marL="102875" marR="102875" marT="45716" marB="45716"/>
                </a:tc>
              </a:tr>
              <a:tr h="335269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-Μυοπάθεια</a:t>
                      </a:r>
                      <a:r>
                        <a:rPr lang="el-GR" sz="1600" baseline="0" dirty="0" smtClean="0"/>
                        <a:t> από υποκαλιαιμία</a:t>
                      </a:r>
                      <a:endParaRPr lang="el-GR" sz="1600" dirty="0"/>
                    </a:p>
                  </a:txBody>
                  <a:tcPr marL="102875" marR="102875" marT="45716" marB="45716"/>
                </a:tc>
                <a:tc>
                  <a:txBody>
                    <a:bodyPr/>
                    <a:lstStyle/>
                    <a:p>
                      <a:r>
                        <a:rPr lang="el-GR" sz="1600" b="1" u="sng" dirty="0" smtClean="0"/>
                        <a:t>ΣΤ. Διαταραχές πνευμονικής αρδευσης</a:t>
                      </a:r>
                      <a:endParaRPr lang="el-GR" sz="1600" b="1" u="sng" dirty="0"/>
                    </a:p>
                  </a:txBody>
                  <a:tcPr marL="102875" marR="102875" marT="45716" marB="45716"/>
                </a:tc>
              </a:tr>
              <a:tr h="335269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-Οικογενής περιοδική παραλυση</a:t>
                      </a:r>
                      <a:endParaRPr lang="el-GR" sz="1600" dirty="0"/>
                    </a:p>
                  </a:txBody>
                  <a:tcPr marL="102875" marR="102875" marT="45716" marB="45716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-Μαζική ΠΕ</a:t>
                      </a:r>
                      <a:endParaRPr lang="el-GR" sz="1600" dirty="0"/>
                    </a:p>
                  </a:txBody>
                  <a:tcPr marL="102875" marR="102875" marT="45716" marB="45716"/>
                </a:tc>
              </a:tr>
              <a:tr h="579106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-Φάρμακα ή τοξικοί παράγοντες (κουράριο, σουκινιλοχολίνη, κ.λ.π.)</a:t>
                      </a:r>
                      <a:endParaRPr lang="el-GR" sz="1600" dirty="0"/>
                    </a:p>
                  </a:txBody>
                  <a:tcPr marL="102875" marR="102875" marT="45716" marB="45716"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-Εκτεταμένη εμβολή αέρα ή λίπους</a:t>
                      </a:r>
                      <a:endParaRPr lang="el-GR" sz="1600" dirty="0"/>
                    </a:p>
                  </a:txBody>
                  <a:tcPr marL="102875" marR="102875" marT="45716" marB="45716"/>
                </a:tc>
              </a:tr>
            </a:tbl>
          </a:graphicData>
        </a:graphic>
      </p:graphicFrame>
      <p:sp>
        <p:nvSpPr>
          <p:cNvPr id="11316" name="TextBox 1"/>
          <p:cNvSpPr txBox="1">
            <a:spLocks noChangeArrowheads="1"/>
          </p:cNvSpPr>
          <p:nvPr/>
        </p:nvSpPr>
        <p:spPr bwMode="auto">
          <a:xfrm>
            <a:off x="605435" y="-26988"/>
            <a:ext cx="8668941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b="1" smtClean="0">
                <a:solidFill>
                  <a:prstClr val="black"/>
                </a:solidFill>
                <a:cs typeface="Arial" charset="0"/>
              </a:rPr>
              <a:t>Αιτίες οξείας Αναπνευστικής οξέωσης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1797" y="6423028"/>
            <a:ext cx="425231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b="1" i="1" dirty="0" err="1">
                <a:solidFill>
                  <a:srgbClr val="C0504D">
                    <a:lumMod val="50000"/>
                  </a:srgbClr>
                </a:solidFill>
              </a:rPr>
              <a:t>Androgue</a:t>
            </a:r>
            <a:r>
              <a:rPr lang="el-GR" sz="1200" b="1" i="1" dirty="0">
                <a:solidFill>
                  <a:srgbClr val="C0504D">
                    <a:lumMod val="50000"/>
                  </a:srgbClr>
                </a:solidFill>
              </a:rPr>
              <a:t>, </a:t>
            </a:r>
            <a:r>
              <a:rPr lang="en-US" sz="1200" b="1" i="1" dirty="0">
                <a:solidFill>
                  <a:srgbClr val="C0504D">
                    <a:lumMod val="50000"/>
                  </a:srgbClr>
                </a:solidFill>
              </a:rPr>
              <a:t> AJKD 2010</a:t>
            </a:r>
            <a:r>
              <a:rPr lang="el-GR" sz="1200" b="1" i="1" dirty="0">
                <a:solidFill>
                  <a:srgbClr val="C0504D">
                    <a:lumMod val="50000"/>
                  </a:srgbClr>
                </a:solidFill>
              </a:rPr>
              <a:t>;</a:t>
            </a:r>
            <a:r>
              <a:rPr lang="en-US" sz="1200" b="1" i="1" dirty="0">
                <a:solidFill>
                  <a:srgbClr val="C0504D">
                    <a:lumMod val="50000"/>
                  </a:srgbClr>
                </a:solidFill>
              </a:rPr>
              <a:t>55:994-1000</a:t>
            </a:r>
          </a:p>
          <a:p>
            <a:pPr algn="r">
              <a:defRPr/>
            </a:pPr>
            <a:r>
              <a:rPr lang="en-US" sz="1200" b="1" i="1" dirty="0">
                <a:solidFill>
                  <a:srgbClr val="C0504D">
                    <a:lumMod val="50000"/>
                  </a:srgbClr>
                </a:solidFill>
              </a:rPr>
              <a:t>Epstein et al</a:t>
            </a:r>
            <a:r>
              <a:rPr lang="el-GR" sz="1200" b="1" i="1" dirty="0">
                <a:solidFill>
                  <a:srgbClr val="C0504D">
                    <a:lumMod val="50000"/>
                  </a:srgbClr>
                </a:solidFill>
              </a:rPr>
              <a:t>,</a:t>
            </a:r>
            <a:r>
              <a:rPr lang="en-US" sz="1200" b="1" i="1" dirty="0"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en-US" sz="1200" b="1" i="1" dirty="0" err="1">
                <a:solidFill>
                  <a:srgbClr val="C0504D">
                    <a:lumMod val="50000"/>
                  </a:srgbClr>
                </a:solidFill>
              </a:rPr>
              <a:t>Respir</a:t>
            </a:r>
            <a:r>
              <a:rPr lang="en-US" sz="1200" b="1" i="1" dirty="0">
                <a:solidFill>
                  <a:srgbClr val="C0504D">
                    <a:lumMod val="50000"/>
                  </a:srgbClr>
                </a:solidFill>
              </a:rPr>
              <a:t> Care 2001</a:t>
            </a:r>
            <a:r>
              <a:rPr lang="el-GR" sz="1200" b="1" i="1" dirty="0">
                <a:solidFill>
                  <a:srgbClr val="C0504D">
                    <a:lumMod val="50000"/>
                  </a:srgbClr>
                </a:solidFill>
              </a:rPr>
              <a:t>;46: 366-383</a:t>
            </a:r>
          </a:p>
        </p:txBody>
      </p:sp>
    </p:spTree>
    <p:extLst>
      <p:ext uri="{BB962C8B-B14F-4D97-AF65-F5344CB8AC3E}">
        <p14:creationId xmlns:p14="http://schemas.microsoft.com/office/powerpoint/2010/main" val="77400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0" y="1556792"/>
            <a:ext cx="10287000" cy="5301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l-GR" sz="28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Aλκαλαιμία - δυσχέρεια απόδοσης Ο2 στους </a:t>
            </a:r>
            <a:r>
              <a:rPr lang="el-GR" sz="28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ιστούς</a:t>
            </a:r>
            <a:r>
              <a:rPr lang="en-US" sz="28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l-GR" sz="28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Bohr effect</a:t>
            </a:r>
            <a:r>
              <a:rPr lang="en-US" sz="28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28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2105" y="1628775"/>
            <a:ext cx="5448895" cy="4972050"/>
          </a:xfrm>
        </p:spPr>
      </p:pic>
      <p:sp>
        <p:nvSpPr>
          <p:cNvPr id="3" name="Rectangle 2"/>
          <p:cNvSpPr/>
          <p:nvPr/>
        </p:nvSpPr>
        <p:spPr>
          <a:xfrm>
            <a:off x="5719564" y="4715852"/>
            <a:ext cx="977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 </a:t>
            </a:r>
            <a:r>
              <a:rPr lang="en-US" dirty="0"/>
              <a:t>PaCO2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833172" y="4787860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03340" y="2738248"/>
            <a:ext cx="1798890" cy="584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Georgia" panose="02040502050405020303" pitchFamily="18" charset="0"/>
              </a:rPr>
              <a:t>Σηπτικό 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Georgia" panose="02040502050405020303" pitchFamily="18" charset="0"/>
              </a:rPr>
              <a:t>shock</a:t>
            </a:r>
          </a:p>
          <a:p>
            <a:pPr marL="0" marR="0" lvl="1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i="0" u="none" strike="noStrike" kern="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Georgia" panose="02040502050405020303" pitchFamily="18" charset="0"/>
              </a:rPr>
              <a:t>Υποφωσφαταιμία</a:t>
            </a:r>
            <a:endParaRPr kumimoji="0" lang="el-GR" sz="1600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08416" y="2633705"/>
            <a:ext cx="1584088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l-GR" sz="1600" dirty="0" err="1" smtClean="0">
                <a:solidFill>
                  <a:srgbClr val="990000"/>
                </a:solidFill>
                <a:latin typeface="Georgia" panose="02040502050405020303" pitchFamily="18" charset="0"/>
              </a:rPr>
              <a:t>Υποξαιμία</a:t>
            </a:r>
            <a:endParaRPr lang="el-GR" sz="1600" dirty="0">
              <a:solidFill>
                <a:srgbClr val="990000"/>
              </a:solidFill>
              <a:latin typeface="Georgia" panose="02040502050405020303" pitchFamily="18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l-GR" sz="1600" dirty="0">
                <a:solidFill>
                  <a:srgbClr val="990000"/>
                </a:solidFill>
                <a:latin typeface="Georgia" panose="02040502050405020303" pitchFamily="18" charset="0"/>
              </a:rPr>
              <a:t>Αναιμία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l-GR" sz="1600" dirty="0">
                <a:solidFill>
                  <a:srgbClr val="990000"/>
                </a:solidFill>
                <a:latin typeface="Georgia" panose="02040502050405020303" pitchFamily="18" charset="0"/>
              </a:rPr>
              <a:t>ΧΑΠ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l-GR" sz="1600" dirty="0">
                <a:solidFill>
                  <a:srgbClr val="990000"/>
                </a:solidFill>
                <a:latin typeface="Georgia" panose="02040502050405020303" pitchFamily="18" charset="0"/>
              </a:rPr>
              <a:t>ΣΚΑ</a:t>
            </a:r>
          </a:p>
        </p:txBody>
      </p:sp>
    </p:spTree>
    <p:extLst>
      <p:ext uri="{BB962C8B-B14F-4D97-AF65-F5344CB8AC3E}">
        <p14:creationId xmlns:p14="http://schemas.microsoft.com/office/powerpoint/2010/main" val="176334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lvl="0" eaLnBrk="1" fontAlgn="auto" hangingPunct="1">
              <a:spcAft>
                <a:spcPts val="0"/>
              </a:spcAft>
            </a:pPr>
            <a:r>
              <a:rPr lang="el-GR" sz="2800" b="1" kern="1200" dirty="0">
                <a:solidFill>
                  <a:srgbClr val="000000"/>
                </a:solidFill>
                <a:latin typeface="Comic Sans MS" panose="030F0702030302020204" pitchFamily="66" charset="0"/>
              </a:rPr>
              <a:t>Να θεραπεύετε πάντοτε τον ασθενή και όχι τα εργαστηριακά αποτελέσματα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80" y="2194871"/>
            <a:ext cx="3024336" cy="3365106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2292640"/>
            <a:ext cx="4543425" cy="3030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:\Users\makis\AppData\Roaming\PixelMetrics\CaptureWiz\Temp\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556" y="1533680"/>
            <a:ext cx="3765054" cy="532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55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87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Respiratory Depression due to Opioid and Benzodiazepine Overdose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76 </a:t>
            </a:r>
            <a:r>
              <a:rPr lang="en-US" dirty="0" err="1"/>
              <a:t>yo</a:t>
            </a:r>
            <a:r>
              <a:rPr lang="en-US" dirty="0"/>
              <a:t> AAF with COPD was noted to be very lethargic by her family. She takes Vicodin for chronic back pain. On arrival in the ER, the patient is unresponsive. ABG is </a:t>
            </a:r>
            <a:r>
              <a:rPr lang="en-US" dirty="0" smtClean="0"/>
              <a:t>ordered</a:t>
            </a:r>
          </a:p>
          <a:p>
            <a:pPr marL="109537" indent="0">
              <a:buNone/>
            </a:pPr>
            <a:r>
              <a:rPr lang="en-US" dirty="0" smtClean="0"/>
              <a:t>PMH:</a:t>
            </a:r>
          </a:p>
          <a:p>
            <a:r>
              <a:rPr lang="en-US" dirty="0" smtClean="0"/>
              <a:t>COPD</a:t>
            </a:r>
            <a:r>
              <a:rPr lang="en-US" dirty="0"/>
              <a:t>, LBP, DM2, </a:t>
            </a:r>
            <a:r>
              <a:rPr lang="en-US" dirty="0" smtClean="0"/>
              <a:t>HTN</a:t>
            </a:r>
          </a:p>
          <a:p>
            <a:pPr marL="109537" indent="0">
              <a:buNone/>
            </a:pPr>
            <a:r>
              <a:rPr lang="en-US" dirty="0"/>
              <a:t>Medications:</a:t>
            </a:r>
          </a:p>
          <a:p>
            <a:r>
              <a:rPr lang="en-US" dirty="0"/>
              <a:t>HCTZ, aerosols, insulin, Vicodin, Ambien, ASA</a:t>
            </a:r>
          </a:p>
          <a:p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52" y="2259832"/>
            <a:ext cx="2643386" cy="340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0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Respiratory Depression due to Opioid and Benzodiazepine Overdose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dirty="0"/>
              <a:t>Physical examination:</a:t>
            </a:r>
          </a:p>
          <a:p>
            <a:r>
              <a:rPr lang="en-US" sz="1800" dirty="0"/>
              <a:t>Obese lady who is visibly SOB and lethargic</a:t>
            </a:r>
          </a:p>
          <a:p>
            <a:r>
              <a:rPr lang="en-US" sz="1800" dirty="0"/>
              <a:t>Chest: diminished air entry (B)</a:t>
            </a:r>
          </a:p>
          <a:p>
            <a:r>
              <a:rPr lang="en-US" sz="1800" dirty="0"/>
              <a:t>CVS: Clear S1S2</a:t>
            </a:r>
          </a:p>
          <a:p>
            <a:r>
              <a:rPr lang="en-US" sz="1800" dirty="0"/>
              <a:t>Abdomen: Soft, NT, ND</a:t>
            </a:r>
          </a:p>
          <a:p>
            <a:r>
              <a:rPr lang="en-US" sz="1800" dirty="0"/>
              <a:t>Ext: no edema</a:t>
            </a:r>
          </a:p>
          <a:p>
            <a:r>
              <a:rPr lang="en-US" sz="1800" dirty="0" err="1"/>
              <a:t>Neuro</a:t>
            </a:r>
            <a:r>
              <a:rPr lang="en-US" sz="1800" dirty="0"/>
              <a:t>: grossly </a:t>
            </a:r>
            <a:r>
              <a:rPr lang="en-US" sz="1800" dirty="0" err="1"/>
              <a:t>nonfocal</a:t>
            </a:r>
            <a:r>
              <a:rPr lang="en-US" sz="1800" dirty="0"/>
              <a:t>, lethargic</a:t>
            </a:r>
          </a:p>
          <a:p>
            <a:pPr marL="109537" indent="0">
              <a:buNone/>
            </a:pPr>
            <a:endParaRPr lang="en-US" dirty="0" smtClean="0"/>
          </a:p>
          <a:p>
            <a:pPr marL="109537" indent="0">
              <a:buNone/>
            </a:pP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52" y="2259832"/>
            <a:ext cx="2643386" cy="340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5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Respiratory Depression due to Opioid and Benzodiazepine Overdose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b="1" dirty="0"/>
              <a:t>What do you think is going on?</a:t>
            </a:r>
          </a:p>
          <a:p>
            <a:r>
              <a:rPr lang="en-US" dirty="0"/>
              <a:t>Respiratory depression due to opioid and </a:t>
            </a:r>
            <a:r>
              <a:rPr lang="en-US" dirty="0" err="1"/>
              <a:t>benzodiapine</a:t>
            </a:r>
            <a:r>
              <a:rPr lang="en-US" dirty="0"/>
              <a:t> </a:t>
            </a:r>
            <a:r>
              <a:rPr lang="en-US" dirty="0" smtClean="0"/>
              <a:t>overdose.</a:t>
            </a:r>
          </a:p>
          <a:p>
            <a:r>
              <a:rPr lang="en-US" dirty="0" smtClean="0"/>
              <a:t>She </a:t>
            </a:r>
            <a:r>
              <a:rPr lang="en-US" dirty="0"/>
              <a:t>was taking Vicodin for chronic back pain and Ambien for sleep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109537" indent="0">
              <a:buNone/>
            </a:pPr>
            <a:r>
              <a:rPr lang="en-US" b="1" dirty="0"/>
              <a:t>What tests would you order?</a:t>
            </a:r>
          </a:p>
          <a:p>
            <a:r>
              <a:rPr lang="en-US" sz="1800" dirty="0"/>
              <a:t>CBCD, CMP</a:t>
            </a:r>
          </a:p>
          <a:p>
            <a:r>
              <a:rPr lang="en-US" sz="1800" dirty="0"/>
              <a:t>ABG</a:t>
            </a:r>
          </a:p>
          <a:p>
            <a:r>
              <a:rPr lang="en-US" sz="1800" dirty="0"/>
              <a:t>CXR, EKG</a:t>
            </a:r>
          </a:p>
          <a:p>
            <a:r>
              <a:rPr lang="en-US" sz="1800" dirty="0"/>
              <a:t>CPP x 2 q 8 </a:t>
            </a:r>
            <a:r>
              <a:rPr lang="en-US" sz="1800" dirty="0" err="1"/>
              <a:t>hr</a:t>
            </a:r>
            <a:endParaRPr lang="en-US" sz="1800" dirty="0"/>
          </a:p>
          <a:p>
            <a:endParaRPr lang="en-US" dirty="0"/>
          </a:p>
          <a:p>
            <a:r>
              <a:rPr lang="en-US" dirty="0" smtClean="0"/>
              <a:t>ABG</a:t>
            </a:r>
            <a:endParaRPr lang="en-US" dirty="0"/>
          </a:p>
          <a:p>
            <a:pPr marL="109537" indent="0">
              <a:buNone/>
            </a:pP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52" y="2259832"/>
            <a:ext cx="2643386" cy="340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2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Respiratory Depression due to Opioid and Benzodiazepine Overdose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4423028"/>
            <a:ext cx="9093646" cy="2352360"/>
          </a:xfrm>
        </p:spPr>
        <p:txBody>
          <a:bodyPr/>
          <a:lstStyle/>
          <a:p>
            <a:pPr marL="109537" indent="0">
              <a:buNone/>
            </a:pPr>
            <a:r>
              <a:rPr lang="en-US" sz="1800" dirty="0"/>
              <a:t>ABGs in opioid/BDZ overdose shows respiratory acidosis with compensatory metabolic alkalosis. The patient is a long-term COPD-</a:t>
            </a:r>
            <a:r>
              <a:rPr lang="en-US" sz="1800" dirty="0" err="1"/>
              <a:t>er</a:t>
            </a:r>
            <a:r>
              <a:rPr lang="en-US" sz="1800" dirty="0"/>
              <a:t> and this is the reason for the metabolic compensation. She retains HCO3 to compensate for the </a:t>
            </a:r>
            <a:r>
              <a:rPr lang="en-US" sz="1800" dirty="0" err="1"/>
              <a:t>the</a:t>
            </a:r>
            <a:r>
              <a:rPr lang="en-US" sz="1800" dirty="0"/>
              <a:t> chronic respiratory acidosis.</a:t>
            </a:r>
            <a:br>
              <a:rPr lang="en-US" sz="1800" dirty="0"/>
            </a:br>
            <a:r>
              <a:rPr lang="en-US" sz="1800" dirty="0" smtClean="0"/>
              <a:t>CXR </a:t>
            </a:r>
            <a:r>
              <a:rPr lang="en-US" sz="1800" dirty="0"/>
              <a:t>showed COPD changes, EKG was unremarkable.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She was intubated because initially she was very lethargic and PaCO2 was 76.</a:t>
            </a:r>
            <a:br>
              <a:rPr lang="en-US" sz="1800" dirty="0"/>
            </a:br>
            <a:r>
              <a:rPr lang="en-US" sz="1800" dirty="0"/>
              <a:t>Note that first she was on A/C and after a successful CPAP trial, she was </a:t>
            </a:r>
            <a:r>
              <a:rPr lang="en-US" sz="1800" dirty="0" err="1"/>
              <a:t>extubated</a:t>
            </a:r>
            <a:r>
              <a:rPr lang="en-US" sz="1800" dirty="0"/>
              <a:t>.</a:t>
            </a:r>
            <a:br>
              <a:rPr lang="en-US" sz="1800" dirty="0"/>
            </a:br>
            <a:endParaRPr lang="el-GR" sz="1800" dirty="0"/>
          </a:p>
        </p:txBody>
      </p:sp>
      <p:pic>
        <p:nvPicPr>
          <p:cNvPr id="1026" name="Picture 2" descr="http://photos1.blogger.com/img/250/1358/1024/ABG%20in%20Opioid-BDZ%20O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06" y="2259139"/>
            <a:ext cx="80772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68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Respiratory Depression due to Opioid and Benzodiazepine Overdose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sz="1800" dirty="0"/>
              <a:t>Urine toxic screen </a:t>
            </a:r>
            <a:r>
              <a:rPr lang="en-US" sz="1800" dirty="0" smtClean="0"/>
              <a:t>shows</a:t>
            </a:r>
          </a:p>
          <a:p>
            <a:pPr marL="109537" indent="0">
              <a:buNone/>
            </a:pPr>
            <a:r>
              <a:rPr lang="en-US" sz="1800" dirty="0" smtClean="0"/>
              <a:t>opiates </a:t>
            </a:r>
            <a:r>
              <a:rPr lang="en-US" sz="1800" dirty="0"/>
              <a:t>and benzodiazepines</a:t>
            </a:r>
            <a:endParaRPr lang="el-GR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http://photos1.blogger.com/img/250/1358/1024/UA%20Toxic%20screen%20in%20Opioids-BDZ%20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691" y="2200766"/>
            <a:ext cx="6277353" cy="470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0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Respiratory Depression due to Opioid and Benzodiazepine Overdose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sz="1800" dirty="0"/>
              <a:t>What happened?</a:t>
            </a:r>
          </a:p>
          <a:p>
            <a:pPr marL="109537" indent="0">
              <a:buNone/>
            </a:pPr>
            <a:r>
              <a:rPr lang="en-US" sz="1800" dirty="0" err="1"/>
              <a:t>Narcan</a:t>
            </a:r>
            <a:r>
              <a:rPr lang="en-US" sz="1800" dirty="0"/>
              <a:t> is the drug of choice to be given to patients with opioid overdose.</a:t>
            </a:r>
          </a:p>
          <a:p>
            <a:pPr marL="109537" indent="0">
              <a:buNone/>
            </a:pPr>
            <a:r>
              <a:rPr lang="en-US" sz="1800" dirty="0"/>
              <a:t>She became more awake, the weaning parameters were good (see the picture), and she was successfully </a:t>
            </a:r>
            <a:r>
              <a:rPr lang="en-US" sz="1800" dirty="0" err="1"/>
              <a:t>extubated</a:t>
            </a:r>
            <a:r>
              <a:rPr lang="en-US" sz="1800" dirty="0"/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http://photos1.blogger.com/img/250/1358/1024/Weaning%20parameters-BDZ%20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642" y="2249425"/>
            <a:ext cx="4441362" cy="272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03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Respiratory Depression due to Opioid and Benzodiazepine Overdose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sz="1800" b="1" dirty="0"/>
              <a:t>Final diagnosis: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Respiratory failure due to opioid and benzodiazepine overdose.</a:t>
            </a:r>
            <a:br>
              <a:rPr lang="en-US" sz="1800" dirty="0"/>
            </a:br>
            <a:endParaRPr lang="en-US" sz="1800" dirty="0" smtClean="0"/>
          </a:p>
          <a:p>
            <a:pPr marL="109537" indent="0">
              <a:buNone/>
            </a:pPr>
            <a:endParaRPr lang="en-US" sz="1800" dirty="0"/>
          </a:p>
          <a:p>
            <a:pPr marL="109537" indent="0">
              <a:buNone/>
            </a:pPr>
            <a:r>
              <a:rPr lang="en-US" sz="1800" b="1" dirty="0"/>
              <a:t>What did we learn from this case?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For COPD patients with chronic CO2 retention, it does not take much to push them over the top to acute respiratory acidosis.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Be careful when you prescribe opioids in COPD patients. It is better to avoid BDZ. Benadryl can be used as a sleeping aid instead of BDZ. 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52" y="2259832"/>
            <a:ext cx="2643386" cy="340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4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:\Users\makis\AppData\Roaming\PixelMetrics\CaptureWiz\Tem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29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8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4948" y="116632"/>
            <a:ext cx="4824536" cy="20882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cap="all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Αερισμ</a:t>
            </a:r>
            <a:r>
              <a:rPr lang="en-US" sz="24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l-GR" sz="24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</a:t>
            </a:r>
            <a:endParaRPr lang="en-US" b="1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PaCO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P(A-a)O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FiO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PaO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/FiO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PaO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/PAO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4948" y="2276872"/>
            <a:ext cx="4824536" cy="20882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cap="all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Οξυγ</a:t>
            </a:r>
            <a:r>
              <a:rPr lang="en-US" sz="24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l-GR" sz="2400" b="1" cap="all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νωση</a:t>
            </a: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(υποξία-υποξαιμία)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PaO2</a:t>
            </a: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SaO2</a:t>
            </a: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CaO2</a:t>
            </a: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Ιστική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οξυγόνωση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Καμπύλη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αποδέσμευσης </a:t>
            </a:r>
            <a:r>
              <a:rPr lang="el-GR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Hb</a:t>
            </a: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4948" y="4398108"/>
            <a:ext cx="4824536" cy="1479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cap="all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Μεταφορ</a:t>
            </a:r>
            <a:r>
              <a:rPr lang="en-US" sz="24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l-GR" sz="24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CO2 </a:t>
            </a:r>
            <a:r>
              <a:rPr lang="el-GR" sz="24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 Ο2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Μεταφορά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αερίων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Haldane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Φαινόμενο </a:t>
            </a:r>
            <a:r>
              <a:rPr lang="el-GR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Bohr</a:t>
            </a:r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4948" y="5943279"/>
            <a:ext cx="4824536" cy="870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Σχέση </a:t>
            </a:r>
            <a:r>
              <a:rPr lang="el-GR" sz="2400" b="1" cap="all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αερισμο</a:t>
            </a:r>
            <a:r>
              <a:rPr lang="en-US" sz="24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l-GR" sz="24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l-GR" sz="2400" b="1" cap="all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αιμ</a:t>
            </a:r>
            <a:r>
              <a:rPr lang="en-US" sz="24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l-GR" sz="2400" b="1" cap="all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τωσηΣ</a:t>
            </a:r>
            <a:endParaRPr lang="el-GR" sz="2400" b="1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V/Q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H:\Users\makis\AppData\Roaming\PixelMetrics\CaptureWiz\Temp\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62" y="281118"/>
            <a:ext cx="1481323" cy="4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Users\makis\AppData\Roaming\PixelMetrics\CaptureWiz\Temp\7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268" y="4941168"/>
            <a:ext cx="1779290" cy="5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208471" y="142039"/>
            <a:ext cx="4831573" cy="903146"/>
            <a:chOff x="5208471" y="142039"/>
            <a:chExt cx="4831573" cy="903146"/>
          </a:xfrm>
        </p:grpSpPr>
        <p:sp>
          <p:nvSpPr>
            <p:cNvPr id="25" name="Ορθογώνιο 4"/>
            <p:cNvSpPr>
              <a:spLocks noChangeArrowheads="1"/>
            </p:cNvSpPr>
            <p:nvPr/>
          </p:nvSpPr>
          <p:spPr bwMode="auto">
            <a:xfrm>
              <a:off x="5208471" y="142039"/>
              <a:ext cx="4831573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 dirty="0" smtClean="0">
                  <a:solidFill>
                    <a:srgbClr val="0000FF"/>
                  </a:solidFill>
                  <a:latin typeface="Georgia" panose="02040502050405020303" pitchFamily="18" charset="0"/>
                </a:rPr>
                <a:t>PaCO</a:t>
              </a:r>
              <a:r>
                <a:rPr lang="en-US" sz="1600" baseline="-25000" dirty="0" smtClean="0">
                  <a:solidFill>
                    <a:srgbClr val="0000FF"/>
                  </a:solidFill>
                  <a:latin typeface="Georgia" panose="02040502050405020303" pitchFamily="18" charset="0"/>
                </a:rPr>
                <a:t>2</a:t>
              </a:r>
              <a:r>
                <a:rPr lang="en-US" sz="1600" dirty="0" smtClean="0">
                  <a:solidFill>
                    <a:srgbClr val="0000FF"/>
                  </a:solidFill>
                  <a:latin typeface="Georgia" panose="02040502050405020303" pitchFamily="18" charset="0"/>
                </a:rPr>
                <a:t> = </a:t>
              </a:r>
              <a:r>
                <a:rPr lang="el-GR" sz="1600" dirty="0" smtClean="0">
                  <a:solidFill>
                    <a:srgbClr val="0000FF"/>
                  </a:solidFill>
                  <a:latin typeface="Georgia" panose="02040502050405020303" pitchFamily="18" charset="0"/>
                </a:rPr>
                <a:t>δείκτης του </a:t>
              </a:r>
              <a:r>
                <a:rPr lang="el-GR" sz="1600" dirty="0">
                  <a:solidFill>
                    <a:srgbClr val="0000FF"/>
                  </a:solidFill>
                  <a:latin typeface="Georgia" panose="02040502050405020303" pitchFamily="18" charset="0"/>
                </a:rPr>
                <a:t>κυψελιδικού </a:t>
              </a:r>
              <a:r>
                <a:rPr lang="el-GR" sz="1600" dirty="0" smtClean="0">
                  <a:solidFill>
                    <a:srgbClr val="0000FF"/>
                  </a:solidFill>
                  <a:latin typeface="Georgia" panose="02040502050405020303" pitchFamily="18" charset="0"/>
                </a:rPr>
                <a:t>αερισμού</a:t>
              </a:r>
              <a:endParaRPr lang="en-US" sz="1600" dirty="0" smtClean="0">
                <a:solidFill>
                  <a:srgbClr val="0000FF"/>
                </a:solidFill>
                <a:latin typeface="Georgia" panose="02040502050405020303" pitchFamily="18" charset="0"/>
              </a:endParaRPr>
            </a:p>
            <a:p>
              <a:pPr eaLnBrk="1" hangingPunct="1"/>
              <a:r>
                <a:rPr lang="el-GR" sz="1200" dirty="0" smtClean="0">
                  <a:solidFill>
                    <a:srgbClr val="7331D3"/>
                  </a:solidFill>
                  <a:latin typeface="Georgia" panose="02040502050405020303" pitchFamily="18" charset="0"/>
                </a:rPr>
                <a:t>Φ </a:t>
              </a:r>
              <a:r>
                <a:rPr lang="en-US" sz="1200" dirty="0" smtClean="0">
                  <a:solidFill>
                    <a:srgbClr val="7331D3"/>
                  </a:solidFill>
                  <a:latin typeface="Georgia" panose="02040502050405020303" pitchFamily="18" charset="0"/>
                </a:rPr>
                <a:t>PaCO</a:t>
              </a:r>
              <a:r>
                <a:rPr lang="en-US" sz="1200" baseline="-25000" dirty="0" smtClean="0">
                  <a:solidFill>
                    <a:srgbClr val="7331D3"/>
                  </a:solidFill>
                  <a:latin typeface="Georgia" panose="02040502050405020303" pitchFamily="18" charset="0"/>
                </a:rPr>
                <a:t>2</a:t>
              </a:r>
              <a:r>
                <a:rPr lang="en-US" sz="1200" dirty="0" smtClean="0">
                  <a:solidFill>
                    <a:srgbClr val="7331D3"/>
                  </a:solidFill>
                  <a:latin typeface="Georgia" panose="02040502050405020303" pitchFamily="18" charset="0"/>
                </a:rPr>
                <a:t> </a:t>
              </a:r>
              <a:r>
                <a:rPr lang="el-GR" sz="1200" dirty="0" smtClean="0">
                  <a:solidFill>
                    <a:srgbClr val="7331D3"/>
                  </a:solidFill>
                  <a:latin typeface="Georgia" panose="02040502050405020303" pitchFamily="18" charset="0"/>
                </a:rPr>
                <a:t>= επαρκής κυψελιδικός αερισμός</a:t>
              </a:r>
            </a:p>
            <a:p>
              <a:pPr eaLnBrk="1" hangingPunct="1"/>
              <a:r>
                <a:rPr lang="el-GR" sz="1200" dirty="0">
                  <a:solidFill>
                    <a:srgbClr val="7331D3"/>
                  </a:solidFill>
                  <a:latin typeface="Georgia" panose="02040502050405020303" pitchFamily="18" charset="0"/>
                </a:rPr>
                <a:t> </a:t>
              </a:r>
              <a:r>
                <a:rPr lang="el-GR" sz="1200" dirty="0" smtClean="0">
                  <a:solidFill>
                    <a:srgbClr val="7331D3"/>
                  </a:solidFill>
                  <a:latin typeface="Georgia" panose="02040502050405020303" pitchFamily="18" charset="0"/>
                </a:rPr>
                <a:t>    PaCO2 ( &gt; 45</a:t>
              </a:r>
              <a:r>
                <a:rPr lang="en-US" sz="1200" dirty="0" smtClean="0">
                  <a:solidFill>
                    <a:srgbClr val="7331D3"/>
                  </a:solidFill>
                  <a:latin typeface="Georgia" panose="02040502050405020303" pitchFamily="18" charset="0"/>
                </a:rPr>
                <a:t>mmHg</a:t>
              </a:r>
              <a:r>
                <a:rPr lang="el-GR" sz="1200" dirty="0" smtClean="0">
                  <a:solidFill>
                    <a:srgbClr val="7331D3"/>
                  </a:solidFill>
                  <a:latin typeface="Georgia" panose="02040502050405020303" pitchFamily="18" charset="0"/>
                </a:rPr>
                <a:t> = υπΟαερισμός = ΥΠΟΞΑΙΜΙΑ)</a:t>
              </a:r>
            </a:p>
            <a:p>
              <a:pPr eaLnBrk="1" hangingPunct="1"/>
              <a:r>
                <a:rPr lang="en-US" sz="1200" dirty="0">
                  <a:solidFill>
                    <a:srgbClr val="7331D3"/>
                  </a:solidFill>
                  <a:latin typeface="Georgia" panose="02040502050405020303" pitchFamily="18" charset="0"/>
                </a:rPr>
                <a:t> </a:t>
              </a:r>
              <a:r>
                <a:rPr lang="el-GR" sz="1200" dirty="0" smtClean="0">
                  <a:solidFill>
                    <a:srgbClr val="7331D3"/>
                  </a:solidFill>
                  <a:latin typeface="Georgia" panose="02040502050405020303" pitchFamily="18" charset="0"/>
                </a:rPr>
                <a:t>    </a:t>
              </a:r>
              <a:r>
                <a:rPr lang="en-US" sz="1200" dirty="0" smtClean="0">
                  <a:solidFill>
                    <a:srgbClr val="7331D3"/>
                  </a:solidFill>
                  <a:latin typeface="Georgia" panose="02040502050405020303" pitchFamily="18" charset="0"/>
                </a:rPr>
                <a:t>PaCO2 </a:t>
              </a:r>
              <a:r>
                <a:rPr lang="en-US" sz="1200" dirty="0">
                  <a:solidFill>
                    <a:srgbClr val="7331D3"/>
                  </a:solidFill>
                  <a:latin typeface="Georgia" panose="02040502050405020303" pitchFamily="18" charset="0"/>
                </a:rPr>
                <a:t>( </a:t>
              </a:r>
              <a:r>
                <a:rPr lang="el-GR" sz="1200" dirty="0" smtClean="0">
                  <a:solidFill>
                    <a:srgbClr val="7331D3"/>
                  </a:solidFill>
                  <a:latin typeface="Georgia" panose="02040502050405020303" pitchFamily="18" charset="0"/>
                </a:rPr>
                <a:t>&lt;</a:t>
              </a:r>
              <a:r>
                <a:rPr lang="en-US" sz="1200" dirty="0" smtClean="0">
                  <a:solidFill>
                    <a:srgbClr val="7331D3"/>
                  </a:solidFill>
                  <a:latin typeface="Georgia" panose="02040502050405020303" pitchFamily="18" charset="0"/>
                </a:rPr>
                <a:t> </a:t>
              </a:r>
              <a:r>
                <a:rPr lang="el-GR" sz="1200" dirty="0" smtClean="0">
                  <a:solidFill>
                    <a:srgbClr val="7331D3"/>
                  </a:solidFill>
                  <a:latin typeface="Georgia" panose="02040502050405020303" pitchFamily="18" charset="0"/>
                </a:rPr>
                <a:t>3</a:t>
              </a:r>
              <a:r>
                <a:rPr lang="en-US" sz="1200" dirty="0" smtClean="0">
                  <a:solidFill>
                    <a:srgbClr val="7331D3"/>
                  </a:solidFill>
                  <a:latin typeface="Georgia" panose="02040502050405020303" pitchFamily="18" charset="0"/>
                </a:rPr>
                <a:t>5mmHg </a:t>
              </a:r>
              <a:r>
                <a:rPr lang="en-US" sz="1200" dirty="0">
                  <a:solidFill>
                    <a:srgbClr val="7331D3"/>
                  </a:solidFill>
                  <a:latin typeface="Georgia" panose="02040502050405020303" pitchFamily="18" charset="0"/>
                </a:rPr>
                <a:t>= </a:t>
              </a:r>
              <a:r>
                <a:rPr lang="el-GR" sz="1200" dirty="0" smtClean="0">
                  <a:solidFill>
                    <a:srgbClr val="7331D3"/>
                  </a:solidFill>
                  <a:latin typeface="Georgia" panose="02040502050405020303" pitchFamily="18" charset="0"/>
                </a:rPr>
                <a:t>υπΕραερισμός)</a:t>
              </a:r>
              <a:endParaRPr lang="el-GR" sz="1200" dirty="0">
                <a:solidFill>
                  <a:srgbClr val="7331D3"/>
                </a:solidFill>
                <a:latin typeface="Georgia" panose="02040502050405020303" pitchFamily="18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5359524" y="541129"/>
              <a:ext cx="0" cy="2160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359524" y="829161"/>
              <a:ext cx="0" cy="2160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6" descr="H:\Users\makis\AppData\Roaming\PixelMetrics\CaptureWiz\Temp\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15" y="1144512"/>
            <a:ext cx="1788098" cy="34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15508" y="1052736"/>
            <a:ext cx="4852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P(</a:t>
            </a:r>
            <a:r>
              <a:rPr lang="el-GR" sz="1200" b="1" dirty="0" smtClean="0"/>
              <a:t>A-a</a:t>
            </a:r>
            <a:r>
              <a:rPr lang="en-US" sz="1200" b="1" dirty="0" smtClean="0"/>
              <a:t>)O2</a:t>
            </a:r>
            <a:r>
              <a:rPr lang="el-GR" sz="1200" b="1" dirty="0" smtClean="0"/>
              <a:t> </a:t>
            </a:r>
            <a:r>
              <a:rPr lang="el-GR" sz="1200" dirty="0"/>
              <a:t>από 5-15 αποκλείει πνευμονική νόσο </a:t>
            </a:r>
            <a:endParaRPr lang="en-US" sz="1200" dirty="0" smtClean="0"/>
          </a:p>
          <a:p>
            <a:r>
              <a:rPr lang="en-US" sz="1200" b="1" dirty="0" smtClean="0"/>
              <a:t>P(</a:t>
            </a:r>
            <a:r>
              <a:rPr lang="el-GR" sz="1200" b="1" dirty="0" smtClean="0"/>
              <a:t>Α-</a:t>
            </a:r>
            <a:r>
              <a:rPr lang="en-US" sz="1200" b="1" dirty="0" smtClean="0"/>
              <a:t>a)O2 </a:t>
            </a:r>
            <a:r>
              <a:rPr lang="el-GR" sz="1200" dirty="0" smtClean="0"/>
              <a:t>κλίση </a:t>
            </a:r>
            <a:r>
              <a:rPr lang="el-GR" sz="1200" dirty="0"/>
              <a:t>&gt;25 </a:t>
            </a:r>
            <a:r>
              <a:rPr lang="en-US" sz="1200" dirty="0"/>
              <a:t>mmHg </a:t>
            </a:r>
            <a:r>
              <a:rPr lang="el-GR" sz="1200" dirty="0" smtClean="0"/>
              <a:t>διαταραχή </a:t>
            </a:r>
            <a:r>
              <a:rPr lang="en-US" sz="1200" dirty="0" smtClean="0"/>
              <a:t>V/Q</a:t>
            </a:r>
            <a:r>
              <a:rPr lang="el-GR" sz="1200" dirty="0" smtClean="0"/>
              <a:t> </a:t>
            </a:r>
            <a:r>
              <a:rPr lang="el-GR" sz="1200" dirty="0"/>
              <a:t>από </a:t>
            </a:r>
            <a:r>
              <a:rPr lang="el-GR" sz="1200" dirty="0" smtClean="0"/>
              <a:t>πνευμονική </a:t>
            </a:r>
            <a:r>
              <a:rPr lang="el-GR" sz="1200" dirty="0"/>
              <a:t>νόσο </a:t>
            </a:r>
            <a:endParaRPr lang="el-GR" sz="1200" dirty="0" smtClean="0"/>
          </a:p>
          <a:p>
            <a:r>
              <a:rPr lang="el-GR" sz="1200" dirty="0"/>
              <a:t>Εξαρτάται από τον FiO2 και τη βαρομετρική πίεση</a:t>
            </a:r>
          </a:p>
        </p:txBody>
      </p:sp>
      <p:sp>
        <p:nvSpPr>
          <p:cNvPr id="3" name="Rectangle 2"/>
          <p:cNvSpPr/>
          <p:nvPr/>
        </p:nvSpPr>
        <p:spPr>
          <a:xfrm>
            <a:off x="1639396" y="779219"/>
            <a:ext cx="3288080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400" dirty="0"/>
              <a:t>P(A-a)O2 </a:t>
            </a:r>
            <a:r>
              <a:rPr lang="el-GR" sz="1400" dirty="0"/>
              <a:t>= </a:t>
            </a:r>
            <a:r>
              <a:rPr lang="en-US" sz="1400" dirty="0"/>
              <a:t>(150 – PaCO2/0,9) – PaO2</a:t>
            </a:r>
          </a:p>
        </p:txBody>
      </p:sp>
      <p:sp>
        <p:nvSpPr>
          <p:cNvPr id="4" name="Rectangle 3"/>
          <p:cNvSpPr/>
          <p:nvPr/>
        </p:nvSpPr>
        <p:spPr>
          <a:xfrm>
            <a:off x="5215508" y="2093947"/>
            <a:ext cx="4852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PaO</a:t>
            </a:r>
            <a:r>
              <a:rPr lang="en-US" sz="1200" b="1" baseline="-25000" dirty="0" smtClean="0"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2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/FiO</a:t>
            </a:r>
            <a:r>
              <a:rPr lang="en-US" sz="1200" b="1" baseline="-25000" dirty="0" smtClean="0"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1200" b="1" baseline="-25000" dirty="0" smtClean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2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= 300-500</a:t>
            </a:r>
            <a:endParaRPr lang="en-US" sz="12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1200" dirty="0"/>
              <a:t>&lt;300 </a:t>
            </a:r>
            <a:r>
              <a:rPr lang="el-GR" sz="1200" dirty="0" smtClean="0"/>
              <a:t>σοβαρή </a:t>
            </a:r>
            <a:r>
              <a:rPr lang="el-GR" sz="1200" dirty="0"/>
              <a:t>πνευμονική διαταραχή στην ανταλλαγή των αερίων, </a:t>
            </a:r>
          </a:p>
          <a:p>
            <a:r>
              <a:rPr lang="el-GR" sz="1200" dirty="0"/>
              <a:t>&lt;200 είναι διαγνωστικός ARDS (</a:t>
            </a:r>
            <a:r>
              <a:rPr lang="el-GR" sz="1200" dirty="0" err="1"/>
              <a:t>shunting</a:t>
            </a:r>
            <a:r>
              <a:rPr lang="el-GR" sz="1200" dirty="0"/>
              <a:t> &gt;20%)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84576" y="2924944"/>
            <a:ext cx="51435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400" dirty="0"/>
              <a:t>η PaO2 πρέπει να είναι κατά 15% χαμηλότερη από την PΑO2</a:t>
            </a:r>
          </a:p>
          <a:p>
            <a:r>
              <a:rPr lang="el-GR" sz="1400" dirty="0" smtClean="0"/>
              <a:t>Η </a:t>
            </a:r>
            <a:r>
              <a:rPr lang="el-GR" sz="1400" dirty="0"/>
              <a:t>φυσιολογική της τιμή μειώνεται με την ηλικία</a:t>
            </a:r>
          </a:p>
          <a:p>
            <a:r>
              <a:rPr lang="el-GR" sz="1400" b="1" dirty="0" smtClean="0"/>
              <a:t>PaO2 </a:t>
            </a:r>
            <a:r>
              <a:rPr lang="el-GR" sz="1400" b="1" dirty="0"/>
              <a:t>= 100 - (χρόνια ηλικίας άνω των 40)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63226" y="3625279"/>
            <a:ext cx="51435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400" dirty="0"/>
              <a:t>Εξίσωση περιεκτικότητας Ο2: </a:t>
            </a:r>
            <a:r>
              <a:rPr lang="el-GR" sz="1400" dirty="0" smtClean="0"/>
              <a:t>μεταφορά </a:t>
            </a:r>
            <a:r>
              <a:rPr lang="el-GR" sz="1400" dirty="0"/>
              <a:t>Ο2 </a:t>
            </a:r>
            <a:r>
              <a:rPr lang="el-GR" sz="1400" dirty="0" smtClean="0"/>
              <a:t>στους ιστούς</a:t>
            </a:r>
            <a:endParaRPr lang="el-GR" sz="1400" dirty="0"/>
          </a:p>
          <a:p>
            <a:r>
              <a:rPr lang="el-GR" sz="1400" dirty="0" smtClean="0"/>
              <a:t>CaO2</a:t>
            </a:r>
            <a:r>
              <a:rPr lang="el-GR" sz="1400" dirty="0"/>
              <a:t>= (</a:t>
            </a:r>
            <a:r>
              <a:rPr lang="el-GR" sz="1400" dirty="0" err="1"/>
              <a:t>Hb</a:t>
            </a:r>
            <a:r>
              <a:rPr lang="el-GR" sz="1400" dirty="0"/>
              <a:t> x 1,34 x SaO2) + (0,003 x PaO2)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4576" y="4201343"/>
            <a:ext cx="28087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Φυσιολογική τιμή: 19-21 </a:t>
            </a:r>
            <a:r>
              <a:rPr lang="en-US" sz="1400" dirty="0" err="1"/>
              <a:t>mmol</a:t>
            </a:r>
            <a:r>
              <a:rPr lang="en-US" sz="1400" dirty="0"/>
              <a:t>/L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215038" y="1753071"/>
            <a:ext cx="25875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FiO2 x 5 = </a:t>
            </a:r>
            <a:r>
              <a:rPr lang="el-GR" sz="1400" dirty="0" smtClean="0"/>
              <a:t>αναμενόμενη </a:t>
            </a:r>
            <a:r>
              <a:rPr lang="en-US" sz="1400" dirty="0" smtClean="0"/>
              <a:t>PaO2</a:t>
            </a:r>
            <a:endParaRPr lang="en-US" sz="1400" dirty="0"/>
          </a:p>
        </p:txBody>
      </p:sp>
      <p:pic>
        <p:nvPicPr>
          <p:cNvPr id="40" name="Picture 2" descr="http://www.percussionaire.com/images/historyreview_1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76" y="161941"/>
            <a:ext cx="4974893" cy="485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87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" grpId="0"/>
      <p:bldP spid="3" grpId="0" animBg="1"/>
      <p:bldP spid="4" grpId="0"/>
      <p:bldP spid="23" grpId="0"/>
      <p:bldP spid="24" grpId="0"/>
      <p:bldP spid="29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0" y="1556792"/>
            <a:ext cx="10287000" cy="5301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Alveolar air equation</a:t>
            </a:r>
          </a:p>
        </p:txBody>
      </p:sp>
      <p:sp>
        <p:nvSpPr>
          <p:cNvPr id="6" name="Ελεύθερη σχεδίαση 5"/>
          <p:cNvSpPr/>
          <p:nvPr/>
        </p:nvSpPr>
        <p:spPr>
          <a:xfrm>
            <a:off x="679004" y="1565281"/>
            <a:ext cx="8581382" cy="496828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noFill/>
            <a:prstDash val="solid"/>
            <a:miter/>
          </a:ln>
        </p:spPr>
        <p:txBody>
          <a:bodyPr wrap="none" lIns="90000" tIns="46800" rIns="90000" bIns="46800" anchor="ctr" compatLnSpc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Verdana" pitchFamily="34"/>
              <a:ea typeface="Microsoft YaHei" pitchFamily="2"/>
              <a:cs typeface="Mang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Verdana" pitchFamily="34"/>
              <a:ea typeface="Microsoft YaHei" pitchFamily="2"/>
              <a:cs typeface="Mang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Verdana" pitchFamily="34"/>
              <a:ea typeface="Microsoft YaHei" pitchFamily="2"/>
              <a:cs typeface="Mang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Verdana" pitchFamily="34"/>
              <a:ea typeface="Microsoft YaHei" pitchFamily="2"/>
              <a:cs typeface="Mang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Comic Sans MS" pitchFamily="66"/>
              <a:ea typeface="Microsoft YaHei" pitchFamily="2"/>
              <a:cs typeface="Mang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Comic Sans MS" pitchFamily="66"/>
              <a:ea typeface="Microsoft YaHei" pitchFamily="2"/>
              <a:cs typeface="Mangal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Comic Sans MS" pitchFamily="66"/>
              <a:ea typeface="Microsoft YaHei" pitchFamily="2"/>
              <a:cs typeface="Mangal" pitchFamily="2"/>
            </a:endParaRPr>
          </a:p>
        </p:txBody>
      </p:sp>
      <p:sp>
        <p:nvSpPr>
          <p:cNvPr id="8" name="Ελεύθερη σχεδίαση 3"/>
          <p:cNvSpPr/>
          <p:nvPr/>
        </p:nvSpPr>
        <p:spPr>
          <a:xfrm>
            <a:off x="1506538" y="3635474"/>
            <a:ext cx="6805612" cy="9350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wrap="none" lIns="90000" tIns="46800" rIns="90000" bIns="46800" anchor="ctr" compatLnSpc="0"/>
          <a:lstStyle/>
          <a:p>
            <a:pPr hangingPunct="0">
              <a:defRPr/>
            </a:pPr>
            <a:endParaRPr lang="el-GR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Ευθεία γραμμή σύνδεσης 5"/>
          <p:cNvSpPr/>
          <p:nvPr/>
        </p:nvSpPr>
        <p:spPr>
          <a:xfrm flipV="1">
            <a:off x="2190751" y="4310163"/>
            <a:ext cx="23813" cy="585787"/>
          </a:xfrm>
          <a:prstGeom prst="line">
            <a:avLst/>
          </a:prstGeom>
          <a:noFill/>
          <a:ln w="57150">
            <a:solidFill>
              <a:srgbClr val="FF0066"/>
            </a:solidFill>
            <a:prstDash val="solid"/>
            <a:miter/>
            <a:tailEnd type="arrow"/>
          </a:ln>
        </p:spPr>
        <p:txBody>
          <a:bodyPr lIns="90000" tIns="46800" rIns="90000" bIns="46800" compatLnSpc="0"/>
          <a:lstStyle/>
          <a:p>
            <a:pPr hangingPunct="0">
              <a:defRPr/>
            </a:pPr>
            <a:endParaRPr lang="el-GR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8964" y="5084347"/>
            <a:ext cx="321113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66"/>
                </a:solidFill>
                <a:latin typeface="Comic Sans MS" pitchFamily="66"/>
              </a:rPr>
              <a:t>P</a:t>
            </a:r>
            <a:r>
              <a:rPr lang="en-US" sz="2000" baseline="-25000" dirty="0">
                <a:solidFill>
                  <a:srgbClr val="006666"/>
                </a:solidFill>
                <a:latin typeface="Comic Sans MS" pitchFamily="66"/>
              </a:rPr>
              <a:t>AO2</a:t>
            </a:r>
            <a:r>
              <a:rPr lang="en-US" sz="2000" dirty="0">
                <a:solidFill>
                  <a:srgbClr val="00FF00"/>
                </a:solidFill>
                <a:latin typeface="Comic Sans MS" pitchFamily="66"/>
              </a:rPr>
              <a:t> </a:t>
            </a:r>
            <a:r>
              <a:rPr lang="en-US" sz="2000" dirty="0">
                <a:latin typeface="Comic Sans MS" pitchFamily="66"/>
              </a:rPr>
              <a:t>:  </a:t>
            </a:r>
            <a:r>
              <a:rPr lang="el-GR" sz="2000" dirty="0">
                <a:latin typeface="Comic Sans MS" pitchFamily="66"/>
              </a:rPr>
              <a:t>κυψελιδικό οξυγόνο</a:t>
            </a:r>
            <a:endParaRPr lang="el-GR" sz="2000" dirty="0"/>
          </a:p>
        </p:txBody>
      </p:sp>
      <p:sp>
        <p:nvSpPr>
          <p:cNvPr id="11" name="Rectangle 10"/>
          <p:cNvSpPr/>
          <p:nvPr/>
        </p:nvSpPr>
        <p:spPr>
          <a:xfrm>
            <a:off x="2337594" y="5579948"/>
            <a:ext cx="5830242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6666"/>
                </a:solidFill>
                <a:latin typeface="Comic Sans MS" pitchFamily="66"/>
              </a:rPr>
              <a:t>F</a:t>
            </a:r>
            <a:r>
              <a:rPr lang="el-GR" baseline="-25000" dirty="0">
                <a:solidFill>
                  <a:srgbClr val="006666"/>
                </a:solidFill>
                <a:latin typeface="Comic Sans MS" pitchFamily="66"/>
              </a:rPr>
              <a:t>IO2</a:t>
            </a:r>
            <a:r>
              <a:rPr lang="el-GR" baseline="-25000" dirty="0">
                <a:solidFill>
                  <a:srgbClr val="00FF00"/>
                </a:solidFill>
                <a:latin typeface="Comic Sans MS" pitchFamily="66"/>
              </a:rPr>
              <a:t> </a:t>
            </a:r>
            <a:r>
              <a:rPr lang="el-GR" dirty="0">
                <a:latin typeface="Comic Sans MS" pitchFamily="66"/>
              </a:rPr>
              <a:t>:   συγκέντρωση του </a:t>
            </a:r>
            <a:r>
              <a:rPr lang="el-GR" dirty="0" smtClean="0">
                <a:latin typeface="Comic Sans MS" pitchFamily="66"/>
              </a:rPr>
              <a:t>εισπνεομένου</a:t>
            </a:r>
            <a:r>
              <a:rPr lang="en-US" dirty="0" smtClean="0">
                <a:latin typeface="Comic Sans MS" pitchFamily="66"/>
              </a:rPr>
              <a:t> O2 </a:t>
            </a:r>
            <a:r>
              <a:rPr lang="el-GR" dirty="0" smtClean="0">
                <a:latin typeface="Comic Sans MS" pitchFamily="66"/>
              </a:rPr>
              <a:t>ως κλάσμα</a:t>
            </a:r>
            <a:endParaRPr lang="el-GR" dirty="0"/>
          </a:p>
        </p:txBody>
      </p:sp>
      <p:sp>
        <p:nvSpPr>
          <p:cNvPr id="12" name="Ευθεία γραμμή σύνδεσης 5"/>
          <p:cNvSpPr/>
          <p:nvPr/>
        </p:nvSpPr>
        <p:spPr>
          <a:xfrm flipH="1" flipV="1">
            <a:off x="3667707" y="4326904"/>
            <a:ext cx="6408" cy="1157552"/>
          </a:xfrm>
          <a:prstGeom prst="line">
            <a:avLst/>
          </a:prstGeom>
          <a:noFill/>
          <a:ln w="57150">
            <a:solidFill>
              <a:srgbClr val="FF0066"/>
            </a:solidFill>
            <a:prstDash val="solid"/>
            <a:miter/>
            <a:tailEnd type="arrow"/>
          </a:ln>
        </p:spPr>
        <p:txBody>
          <a:bodyPr lIns="90000" tIns="46800" rIns="90000" bIns="46800" compatLnSpc="0"/>
          <a:lstStyle/>
          <a:p>
            <a:pPr hangingPunct="0">
              <a:defRPr/>
            </a:pPr>
            <a:endParaRPr lang="el-GR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77590" y="4725144"/>
            <a:ext cx="445346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66"/>
                </a:solidFill>
                <a:latin typeface="Comic Sans MS" pitchFamily="66"/>
              </a:rPr>
              <a:t>P</a:t>
            </a:r>
            <a:r>
              <a:rPr lang="en-US" baseline="-25000" dirty="0">
                <a:solidFill>
                  <a:srgbClr val="006666"/>
                </a:solidFill>
                <a:latin typeface="Comic Sans MS" pitchFamily="66"/>
              </a:rPr>
              <a:t>B </a:t>
            </a:r>
            <a:r>
              <a:rPr lang="en-US" dirty="0">
                <a:latin typeface="Comic Sans MS" pitchFamily="66"/>
              </a:rPr>
              <a:t>:      </a:t>
            </a:r>
            <a:r>
              <a:rPr lang="el-GR" dirty="0">
                <a:latin typeface="Comic Sans MS" pitchFamily="66"/>
              </a:rPr>
              <a:t>ατμοσφαιρική </a:t>
            </a:r>
            <a:r>
              <a:rPr lang="el-GR" dirty="0" smtClean="0">
                <a:latin typeface="Comic Sans MS" pitchFamily="66"/>
              </a:rPr>
              <a:t>πίεση (760 </a:t>
            </a:r>
            <a:r>
              <a:rPr lang="en-US" dirty="0" smtClean="0">
                <a:latin typeface="Comic Sans MS" pitchFamily="66"/>
              </a:rPr>
              <a:t>mmHg)</a:t>
            </a:r>
            <a:endParaRPr lang="el-GR" dirty="0"/>
          </a:p>
        </p:txBody>
      </p:sp>
      <p:sp>
        <p:nvSpPr>
          <p:cNvPr id="14" name="Ευθεία γραμμή σύνδεσης 5"/>
          <p:cNvSpPr/>
          <p:nvPr/>
        </p:nvSpPr>
        <p:spPr>
          <a:xfrm flipV="1">
            <a:off x="4355383" y="4241642"/>
            <a:ext cx="23813" cy="585787"/>
          </a:xfrm>
          <a:prstGeom prst="line">
            <a:avLst/>
          </a:prstGeom>
          <a:noFill/>
          <a:ln w="57150">
            <a:solidFill>
              <a:srgbClr val="FF0066"/>
            </a:solidFill>
            <a:prstDash val="solid"/>
            <a:miter/>
            <a:tailEnd type="arrow"/>
          </a:ln>
        </p:spPr>
        <p:txBody>
          <a:bodyPr lIns="90000" tIns="46800" rIns="90000" bIns="46800" compatLnSpc="0"/>
          <a:lstStyle/>
          <a:p>
            <a:pPr hangingPunct="0">
              <a:defRPr/>
            </a:pPr>
            <a:endParaRPr lang="el-GR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05104" y="5147900"/>
            <a:ext cx="393088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omic Sans MS" pitchFamily="66"/>
              </a:rPr>
              <a:t> </a:t>
            </a:r>
            <a:r>
              <a:rPr lang="en-US" dirty="0">
                <a:solidFill>
                  <a:srgbClr val="006666"/>
                </a:solidFill>
                <a:latin typeface="Comic Sans MS" pitchFamily="66"/>
              </a:rPr>
              <a:t>Pa</a:t>
            </a:r>
            <a:r>
              <a:rPr lang="en-US" baseline="-25000" dirty="0">
                <a:solidFill>
                  <a:srgbClr val="006666"/>
                </a:solidFill>
                <a:latin typeface="Comic Sans MS" pitchFamily="66"/>
              </a:rPr>
              <a:t>CO2</a:t>
            </a:r>
            <a:r>
              <a:rPr lang="en-US" baseline="-25000" dirty="0">
                <a:solidFill>
                  <a:srgbClr val="00FF00"/>
                </a:solidFill>
                <a:latin typeface="Comic Sans MS" pitchFamily="66"/>
              </a:rPr>
              <a:t> </a:t>
            </a:r>
            <a:r>
              <a:rPr lang="en-US" dirty="0">
                <a:latin typeface="Comic Sans MS" pitchFamily="66"/>
              </a:rPr>
              <a:t>:  </a:t>
            </a:r>
            <a:r>
              <a:rPr lang="el-GR" dirty="0">
                <a:latin typeface="Comic Sans MS" pitchFamily="66"/>
              </a:rPr>
              <a:t>συγκέντρωση του διοξειδίου</a:t>
            </a:r>
            <a:endParaRPr lang="el-GR" dirty="0"/>
          </a:p>
        </p:txBody>
      </p:sp>
      <p:sp>
        <p:nvSpPr>
          <p:cNvPr id="16" name="Ευθεία γραμμή σύνδεσης 5"/>
          <p:cNvSpPr/>
          <p:nvPr/>
        </p:nvSpPr>
        <p:spPr>
          <a:xfrm flipV="1">
            <a:off x="7550383" y="4295589"/>
            <a:ext cx="23813" cy="852310"/>
          </a:xfrm>
          <a:prstGeom prst="line">
            <a:avLst/>
          </a:prstGeom>
          <a:noFill/>
          <a:ln w="57150">
            <a:solidFill>
              <a:srgbClr val="FF0066"/>
            </a:solidFill>
            <a:prstDash val="solid"/>
            <a:miter/>
            <a:tailEnd type="arrow"/>
          </a:ln>
        </p:spPr>
        <p:txBody>
          <a:bodyPr lIns="90000" tIns="46800" rIns="90000" bIns="46800" compatLnSpc="0"/>
          <a:lstStyle/>
          <a:p>
            <a:pPr hangingPunct="0">
              <a:defRPr/>
            </a:pPr>
            <a:endParaRPr lang="el-GR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6538" y="3791942"/>
            <a:ext cx="6805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6666"/>
                </a:solidFill>
                <a:latin typeface="Comic Sans MS" pitchFamily="66"/>
              </a:rPr>
              <a:t>P</a:t>
            </a:r>
            <a:r>
              <a:rPr lang="en-US" sz="3200" b="1" baseline="-25000" dirty="0">
                <a:solidFill>
                  <a:srgbClr val="006666"/>
                </a:solidFill>
                <a:latin typeface="Comic Sans MS" pitchFamily="66"/>
              </a:rPr>
              <a:t>AO2</a:t>
            </a:r>
            <a:r>
              <a:rPr lang="en-US" sz="3200" dirty="0">
                <a:solidFill>
                  <a:srgbClr val="006666"/>
                </a:solidFill>
                <a:latin typeface="Comic Sans MS" pitchFamily="66"/>
              </a:rPr>
              <a:t> =  F</a:t>
            </a:r>
            <a:r>
              <a:rPr lang="el-GR" sz="3200" dirty="0">
                <a:solidFill>
                  <a:srgbClr val="006666"/>
                </a:solidFill>
                <a:latin typeface="Comic Sans MS" pitchFamily="66"/>
              </a:rPr>
              <a:t>Ι</a:t>
            </a:r>
            <a:r>
              <a:rPr lang="en-US" sz="3200" baseline="-25000" dirty="0">
                <a:solidFill>
                  <a:srgbClr val="006666"/>
                </a:solidFill>
                <a:latin typeface="Comic Sans MS" pitchFamily="66"/>
              </a:rPr>
              <a:t>O2  </a:t>
            </a:r>
            <a:r>
              <a:rPr lang="en-US" sz="3200" dirty="0">
                <a:solidFill>
                  <a:srgbClr val="006666"/>
                </a:solidFill>
                <a:latin typeface="Comic Sans MS" pitchFamily="66"/>
              </a:rPr>
              <a:t>(P</a:t>
            </a:r>
            <a:r>
              <a:rPr lang="en-US" sz="3200" baseline="-25000" dirty="0">
                <a:solidFill>
                  <a:srgbClr val="006666"/>
                </a:solidFill>
                <a:latin typeface="Comic Sans MS" pitchFamily="66"/>
              </a:rPr>
              <a:t>B </a:t>
            </a:r>
            <a:r>
              <a:rPr lang="en-US" sz="3200" dirty="0">
                <a:solidFill>
                  <a:srgbClr val="006666"/>
                </a:solidFill>
                <a:latin typeface="Comic Sans MS" pitchFamily="66"/>
              </a:rPr>
              <a:t>– 47) – (1,25 Pa</a:t>
            </a:r>
            <a:r>
              <a:rPr lang="en-US" sz="3200" baseline="-25000" dirty="0">
                <a:solidFill>
                  <a:srgbClr val="006666"/>
                </a:solidFill>
                <a:latin typeface="Comic Sans MS" pitchFamily="66"/>
              </a:rPr>
              <a:t>CO2</a:t>
            </a:r>
            <a:r>
              <a:rPr lang="en-US" sz="3200" dirty="0">
                <a:solidFill>
                  <a:srgbClr val="006666"/>
                </a:solidFill>
                <a:latin typeface="Comic Sans MS" pitchFamily="66"/>
              </a:rPr>
              <a:t>)</a:t>
            </a:r>
            <a:endParaRPr lang="el-GR" dirty="0"/>
          </a:p>
        </p:txBody>
      </p:sp>
      <p:pic>
        <p:nvPicPr>
          <p:cNvPr id="1026" name="Picture 2" descr=" P_A O_2 =  F_I O_2(PB-P H_2 0) - P_A CO_2 (F_I O_2 + \frac{1-FIO2}{R}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165491"/>
            <a:ext cx="8266112" cy="68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11252" y="3023406"/>
            <a:ext cx="3882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PH O = Water vapor tension (47mmHg)</a:t>
            </a:r>
            <a:endParaRPr lang="el-GR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855468" y="2708920"/>
            <a:ext cx="0" cy="3144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87716" y="2925187"/>
            <a:ext cx="26642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439644" y="3023406"/>
            <a:ext cx="1980220" cy="7685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3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el-GR" dirty="0" smtClean="0"/>
              <a:t>Περιστατικό 1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l-GR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Γυναίκα 24 ετών </a:t>
            </a:r>
            <a:endParaRPr lang="el-GR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Βρέθηκε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κωματώδη κατάσταση στο δρόμο, πιθανόν μετά από </a:t>
            </a:r>
            <a:r>
              <a:rPr lang="el-GR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υπερδοσολογία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φαρμάκων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Είναι </a:t>
            </a:r>
            <a:r>
              <a:rPr lang="el-GR" b="1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κυανωτική</a:t>
            </a:r>
            <a:r>
              <a:rPr lang="el-GR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b="1" dirty="0" smtClean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Υπάρχει περίπτωση εισρόφησης εμέτου? </a:t>
            </a:r>
            <a:endParaRPr lang="el-GR" sz="2800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dirty="0"/>
              <a:t>αέρια </a:t>
            </a:r>
            <a:r>
              <a:rPr lang="el-GR" dirty="0" smtClean="0"/>
              <a:t>αίματος </a:t>
            </a:r>
            <a:r>
              <a:rPr lang="el-GR" dirty="0"/>
              <a:t>σε αέρα δωματίου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b="1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		7,29</a:t>
            </a:r>
            <a:endParaRPr lang="el-GR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b="1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PaO</a:t>
            </a:r>
            <a:r>
              <a:rPr lang="en-US" b="1" baseline="-25000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5</a:t>
            </a:r>
            <a:r>
              <a:rPr lang="el-GR" b="1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b="1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mmHg</a:t>
            </a:r>
            <a:endParaRPr lang="el-GR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b="1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PaCO</a:t>
            </a:r>
            <a:r>
              <a:rPr lang="en-US" b="1" baseline="-25000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	</a:t>
            </a:r>
            <a:r>
              <a:rPr lang="en-US" b="1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55 mmHg</a:t>
            </a:r>
            <a:endParaRPr lang="el-GR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HCO</a:t>
            </a:r>
            <a:r>
              <a:rPr lang="en-US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25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mEq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/L</a:t>
            </a: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l-G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mEq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b="1" dirty="0" err="1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</a:t>
            </a:r>
            <a:r>
              <a:rPr lang="el-GR" b="1" baseline="-25000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b="1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82%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482" y="4293096"/>
            <a:ext cx="1512168" cy="226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335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el-GR" dirty="0" smtClean="0"/>
              <a:t>Περιστατικό 1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4350" y="1549890"/>
            <a:ext cx="9258300" cy="45259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l-GR" sz="2400" b="1" dirty="0" smtClean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Εξίσωση κυψελιδικού αερισμού:</a:t>
            </a:r>
          </a:p>
          <a:p>
            <a:pPr marL="0" indent="0">
              <a:spcBef>
                <a:spcPct val="0"/>
              </a:spcBef>
              <a:buNone/>
            </a:pPr>
            <a:r>
              <a:rPr lang="el-GR" sz="2400" b="1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1" dirty="0" smtClean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PAO2=PiO2-PaCO2/0,8</a:t>
            </a:r>
            <a:r>
              <a:rPr lang="en-US" sz="2000" b="1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=(760-47)x0,21-55/0.8=149,7- 68,7=81 mmHg</a:t>
            </a:r>
          </a:p>
          <a:p>
            <a:pPr>
              <a:spcBef>
                <a:spcPct val="0"/>
              </a:spcBef>
            </a:pPr>
            <a:r>
              <a:rPr lang="el-GR" sz="2400" b="1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μετρημένη όμως </a:t>
            </a:r>
            <a:r>
              <a:rPr lang="en-US" sz="2400" b="1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PaO2 = 56 mmHg </a:t>
            </a:r>
            <a:r>
              <a:rPr lang="el-GR" sz="2400" b="1" dirty="0" smtClean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οπότε η </a:t>
            </a:r>
            <a:r>
              <a:rPr lang="el-GR" sz="2400" b="1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κλίση </a:t>
            </a:r>
            <a:endParaRPr lang="el-GR" sz="2400" b="1" dirty="0" smtClean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l-GR" sz="2400" b="1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smtClean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P(A-a)O2</a:t>
            </a:r>
            <a:r>
              <a:rPr lang="en-US" sz="2400" b="1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PAO2 - PaO2 = 81-56 = 25 </a:t>
            </a:r>
            <a:r>
              <a:rPr lang="en-US" sz="2400" b="1" dirty="0" smtClean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mmHg</a:t>
            </a:r>
            <a:endParaRPr lang="el-GR" sz="2400" b="1" dirty="0" smtClean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l-GR" sz="2400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l-GR" sz="2400" b="1" dirty="0">
                <a:solidFill>
                  <a:srgbClr val="7331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υψηλή κλίση </a:t>
            </a:r>
            <a:r>
              <a:rPr lang="en-US" sz="2400" b="1" dirty="0">
                <a:solidFill>
                  <a:srgbClr val="7331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l-GR" sz="2400" b="1" dirty="0">
                <a:solidFill>
                  <a:srgbClr val="7331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400" b="1" dirty="0">
                <a:solidFill>
                  <a:srgbClr val="7331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l-GR" sz="2400" b="1" dirty="0">
                <a:solidFill>
                  <a:srgbClr val="7331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δείχνει ότι η ασθενής είχε σοβαρή </a:t>
            </a:r>
            <a:r>
              <a:rPr lang="el-GR" sz="2400" b="1" dirty="0" err="1">
                <a:solidFill>
                  <a:srgbClr val="CC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υποξαιμία</a:t>
            </a:r>
            <a:r>
              <a:rPr lang="el-GR" sz="2400" b="1" dirty="0">
                <a:solidFill>
                  <a:srgbClr val="CC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εξαιτίας </a:t>
            </a:r>
            <a:r>
              <a:rPr lang="el-G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πνευμονικής νόσου (εισρόφησης)</a:t>
            </a:r>
          </a:p>
          <a:p>
            <a:pPr>
              <a:spcBef>
                <a:spcPct val="0"/>
              </a:spcBef>
            </a:pPr>
            <a:endParaRPr lang="en-US" sz="2400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l-GR" sz="2400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l-GR" sz="2400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auto">
          <a:xfrm>
            <a:off x="7663780" y="132833"/>
            <a:ext cx="2295525" cy="1384301"/>
          </a:xfrm>
          <a:prstGeom prst="rect">
            <a:avLst/>
          </a:prstGeom>
          <a:solidFill>
            <a:srgbClr val="FFFF00"/>
          </a:solidFill>
          <a:ln>
            <a:solidFill>
              <a:srgbClr val="9A0000"/>
            </a:solidFill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b="1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	7,29</a:t>
            </a:r>
            <a:endParaRPr lang="el-GR" sz="1400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b="1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PaO</a:t>
            </a:r>
            <a:r>
              <a:rPr lang="en-US" sz="1400" b="1" baseline="-25000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 b="1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400" b="1" dirty="0" smtClean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56 mmHg</a:t>
            </a:r>
            <a:endParaRPr lang="el-GR" sz="1400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b="1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PaCO</a:t>
            </a:r>
            <a:r>
              <a:rPr lang="en-US" sz="1400" b="1" baseline="-25000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 b="1" dirty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400" b="1" dirty="0" smtClean="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55 mmHg</a:t>
            </a:r>
            <a:endParaRPr lang="el-GR" sz="1400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HCO</a:t>
            </a:r>
            <a:r>
              <a:rPr lang="en-US" sz="1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4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25 </a:t>
            </a:r>
            <a:r>
              <a:rPr 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mEq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/L</a:t>
            </a:r>
            <a:endParaRPr lang="el-GR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el-G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-1 </a:t>
            </a:r>
            <a:r>
              <a:rPr 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mEq</a:t>
            </a:r>
            <a:r>
              <a:rPr lang="el-G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el-GR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</a:t>
            </a:r>
            <a:r>
              <a:rPr lang="el-GR" sz="1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82%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482" y="4293096"/>
            <a:ext cx="1512168" cy="226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913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FF00"/>
                </a:solidFill>
              </a:rPr>
              <a:t>Εισπνεόμενο </a:t>
            </a:r>
            <a:r>
              <a:rPr lang="en-US" b="1" dirty="0">
                <a:solidFill>
                  <a:srgbClr val="FFFF00"/>
                </a:solidFill>
              </a:rPr>
              <a:t>O</a:t>
            </a:r>
            <a:r>
              <a:rPr lang="en-US" b="1" baseline="-25000" dirty="0">
                <a:solidFill>
                  <a:srgbClr val="FFFF00"/>
                </a:solidFill>
              </a:rPr>
              <a:t>2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l-GR" b="1" dirty="0" smtClean="0">
                <a:solidFill>
                  <a:srgbClr val="FFFF00"/>
                </a:solidFill>
              </a:rPr>
              <a:t>(</a:t>
            </a:r>
            <a:r>
              <a:rPr lang="en-US" b="1" dirty="0" smtClean="0">
                <a:solidFill>
                  <a:srgbClr val="FFFF00"/>
                </a:solidFill>
              </a:rPr>
              <a:t>FiO</a:t>
            </a:r>
            <a:r>
              <a:rPr lang="en-US" b="1" baseline="-25000" dirty="0" smtClean="0">
                <a:solidFill>
                  <a:srgbClr val="FFFF00"/>
                </a:solidFill>
              </a:rPr>
              <a:t>2</a:t>
            </a:r>
            <a:r>
              <a:rPr lang="el-GR" b="1" dirty="0" smtClean="0">
                <a:solidFill>
                  <a:srgbClr val="FFFF00"/>
                </a:solidFill>
              </a:rPr>
              <a:t>)</a:t>
            </a:r>
            <a:endParaRPr lang="en-US" b="1" baseline="-25000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90972" y="1600201"/>
            <a:ext cx="9649072" cy="45259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7331D3"/>
                </a:solidFill>
                <a:latin typeface="Calibri" pitchFamily="34" charset="0"/>
              </a:rPr>
              <a:t>H </a:t>
            </a:r>
            <a:r>
              <a:rPr lang="el-GR" b="1" dirty="0" smtClean="0">
                <a:solidFill>
                  <a:srgbClr val="7331D3"/>
                </a:solidFill>
                <a:latin typeface="Calibri" pitchFamily="34" charset="0"/>
              </a:rPr>
              <a:t>αναμενόμενη </a:t>
            </a:r>
            <a:r>
              <a:rPr lang="en-US" b="1" dirty="0">
                <a:solidFill>
                  <a:srgbClr val="7331D3"/>
                </a:solidFill>
                <a:latin typeface="Calibri" pitchFamily="34" charset="0"/>
              </a:rPr>
              <a:t>PaO</a:t>
            </a:r>
            <a:r>
              <a:rPr lang="en-US" b="1" baseline="-25000" dirty="0">
                <a:solidFill>
                  <a:srgbClr val="7331D3"/>
                </a:solidFill>
                <a:latin typeface="Calibri" pitchFamily="34" charset="0"/>
              </a:rPr>
              <a:t>2</a:t>
            </a:r>
            <a:r>
              <a:rPr lang="el-GR" b="1" dirty="0">
                <a:solidFill>
                  <a:srgbClr val="7331D3"/>
                </a:solidFill>
                <a:latin typeface="Calibri" pitchFamily="34" charset="0"/>
              </a:rPr>
              <a:t> </a:t>
            </a:r>
            <a:r>
              <a:rPr lang="el-GR" b="1" dirty="0" smtClean="0">
                <a:solidFill>
                  <a:srgbClr val="7331D3"/>
                </a:solidFill>
                <a:latin typeface="Calibri" pitchFamily="34" charset="0"/>
              </a:rPr>
              <a:t>= </a:t>
            </a:r>
            <a:r>
              <a:rPr lang="en-US" b="1" dirty="0" smtClean="0">
                <a:solidFill>
                  <a:srgbClr val="7331D3"/>
                </a:solidFill>
                <a:latin typeface="Calibri" pitchFamily="34" charset="0"/>
              </a:rPr>
              <a:t>FiO</a:t>
            </a:r>
            <a:r>
              <a:rPr lang="en-US" b="1" baseline="-25000" dirty="0" smtClean="0">
                <a:solidFill>
                  <a:srgbClr val="7331D3"/>
                </a:solidFill>
                <a:latin typeface="Calibri" pitchFamily="34" charset="0"/>
              </a:rPr>
              <a:t>2</a:t>
            </a:r>
            <a:r>
              <a:rPr lang="en-US" b="1" dirty="0" smtClean="0">
                <a:solidFill>
                  <a:srgbClr val="7331D3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7331D3"/>
                </a:solidFill>
                <a:latin typeface="Calibri" pitchFamily="34" charset="0"/>
              </a:rPr>
              <a:t>x 5 </a:t>
            </a:r>
            <a:r>
              <a:rPr lang="el-GR" sz="2400" b="1" dirty="0" smtClean="0">
                <a:latin typeface="Calibri" pitchFamily="34" charset="0"/>
              </a:rPr>
              <a:t>(αν οι πνεύμονες </a:t>
            </a:r>
            <a:r>
              <a:rPr lang="el-GR" sz="2400" b="1" dirty="0">
                <a:latin typeface="Calibri" pitchFamily="34" charset="0"/>
              </a:rPr>
              <a:t>είναι </a:t>
            </a:r>
            <a:r>
              <a:rPr lang="el-GR" sz="2400" b="1" dirty="0" smtClean="0">
                <a:latin typeface="Calibri" pitchFamily="34" charset="0"/>
              </a:rPr>
              <a:t>φυσιολογικοί</a:t>
            </a:r>
            <a:r>
              <a:rPr lang="el-GR" sz="2400" b="1" dirty="0">
                <a:latin typeface="Calibri" pitchFamily="34" charset="0"/>
              </a:rPr>
              <a:t>) </a:t>
            </a:r>
          </a:p>
          <a:p>
            <a:pPr>
              <a:defRPr/>
            </a:pPr>
            <a:endParaRPr lang="el-GR" b="1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el-GR" b="1" dirty="0" smtClean="0">
                <a:latin typeface="Calibri" pitchFamily="34" charset="0"/>
              </a:rPr>
              <a:t>Σε </a:t>
            </a:r>
            <a:r>
              <a:rPr lang="en-US" b="1" dirty="0" smtClean="0">
                <a:latin typeface="Calibri" pitchFamily="34" charset="0"/>
              </a:rPr>
              <a:t>FiO</a:t>
            </a:r>
            <a:r>
              <a:rPr lang="en-US" b="1" baseline="-25000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=</a:t>
            </a:r>
            <a:r>
              <a:rPr lang="el-GR" b="1" dirty="0">
                <a:latin typeface="Calibri" pitchFamily="34" charset="0"/>
              </a:rPr>
              <a:t>21% (αναπνοή σε αέρα δωματίου) </a:t>
            </a:r>
            <a:r>
              <a:rPr lang="el-GR" b="1" dirty="0" smtClean="0">
                <a:latin typeface="Calibri" pitchFamily="34" charset="0"/>
              </a:rPr>
              <a:t>αναμενόμενη </a:t>
            </a:r>
            <a:r>
              <a:rPr lang="en-US" b="1" dirty="0">
                <a:latin typeface="Calibri" pitchFamily="34" charset="0"/>
              </a:rPr>
              <a:t>PaO</a:t>
            </a:r>
            <a:r>
              <a:rPr lang="en-US" b="1" baseline="-25000" dirty="0">
                <a:latin typeface="Calibri" pitchFamily="34" charset="0"/>
              </a:rPr>
              <a:t>2</a:t>
            </a:r>
            <a:r>
              <a:rPr lang="en-US" b="1" dirty="0">
                <a:latin typeface="Calibri" pitchFamily="34" charset="0"/>
              </a:rPr>
              <a:t>=</a:t>
            </a:r>
            <a:r>
              <a:rPr lang="el-GR" b="1" dirty="0">
                <a:latin typeface="Calibri" pitchFamily="34" charset="0"/>
              </a:rPr>
              <a:t>5 </a:t>
            </a:r>
            <a:r>
              <a:rPr lang="en-US" b="1" dirty="0">
                <a:latin typeface="Calibri" pitchFamily="34" charset="0"/>
              </a:rPr>
              <a:t>x 21=105 mmHg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l-GR" b="1" dirty="0" smtClean="0">
                <a:latin typeface="Calibri" pitchFamily="34" charset="0"/>
              </a:rPr>
              <a:t>Σε εισπνοή αέρα </a:t>
            </a:r>
            <a:r>
              <a:rPr lang="el-GR" b="1" dirty="0">
                <a:latin typeface="Calibri" pitchFamily="34" charset="0"/>
              </a:rPr>
              <a:t>με 50% Ο</a:t>
            </a:r>
            <a:r>
              <a:rPr lang="el-GR" b="1" baseline="-25000" dirty="0">
                <a:latin typeface="Calibri" pitchFamily="34" charset="0"/>
              </a:rPr>
              <a:t>2 </a:t>
            </a:r>
            <a:r>
              <a:rPr lang="el-GR" b="1" dirty="0">
                <a:latin typeface="Calibri" pitchFamily="34" charset="0"/>
              </a:rPr>
              <a:t>(</a:t>
            </a:r>
            <a:r>
              <a:rPr lang="en-US" b="1" dirty="0">
                <a:latin typeface="Calibri" pitchFamily="34" charset="0"/>
              </a:rPr>
              <a:t>FiO</a:t>
            </a:r>
            <a:r>
              <a:rPr lang="en-US" b="1" baseline="-25000" dirty="0">
                <a:latin typeface="Calibri" pitchFamily="34" charset="0"/>
              </a:rPr>
              <a:t>2</a:t>
            </a:r>
            <a:r>
              <a:rPr lang="en-US" b="1" dirty="0">
                <a:latin typeface="Calibri" pitchFamily="34" charset="0"/>
              </a:rPr>
              <a:t>=</a:t>
            </a:r>
            <a:r>
              <a:rPr lang="el-GR" b="1" dirty="0">
                <a:latin typeface="Calibri" pitchFamily="34" charset="0"/>
              </a:rPr>
              <a:t>50%), </a:t>
            </a:r>
            <a:r>
              <a:rPr lang="el-GR" b="1" dirty="0" smtClean="0">
                <a:latin typeface="Calibri" pitchFamily="34" charset="0"/>
              </a:rPr>
              <a:t>η </a:t>
            </a:r>
            <a:r>
              <a:rPr lang="en-US" b="1" dirty="0" smtClean="0">
                <a:latin typeface="Calibri" pitchFamily="34" charset="0"/>
              </a:rPr>
              <a:t>Pa</a:t>
            </a:r>
            <a:r>
              <a:rPr lang="el-GR" b="1" dirty="0">
                <a:latin typeface="Calibri" pitchFamily="34" charset="0"/>
              </a:rPr>
              <a:t>Ο</a:t>
            </a:r>
            <a:r>
              <a:rPr lang="el-GR" b="1" baseline="-25000" dirty="0">
                <a:latin typeface="Calibri" pitchFamily="34" charset="0"/>
              </a:rPr>
              <a:t>2</a:t>
            </a:r>
            <a:r>
              <a:rPr lang="el-GR" b="1" dirty="0">
                <a:latin typeface="Calibri" pitchFamily="34" charset="0"/>
              </a:rPr>
              <a:t>=5</a:t>
            </a:r>
            <a:r>
              <a:rPr lang="en-US" b="1" dirty="0">
                <a:latin typeface="Calibri" pitchFamily="34" charset="0"/>
              </a:rPr>
              <a:t> x 50 = 250 mmHg</a:t>
            </a:r>
            <a:endParaRPr lang="el-GR" b="1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l-GR" b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l-GR" b="1" dirty="0" smtClean="0">
                <a:solidFill>
                  <a:srgbClr val="FF0000"/>
                </a:solidFill>
                <a:latin typeface="Calibri" pitchFamily="34" charset="0"/>
              </a:rPr>
              <a:t>Η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FiO2 </a:t>
            </a:r>
            <a:r>
              <a:rPr lang="el-GR" b="1" dirty="0" smtClean="0">
                <a:solidFill>
                  <a:srgbClr val="FF0000"/>
                </a:solidFill>
                <a:latin typeface="Calibri" pitchFamily="34" charset="0"/>
              </a:rPr>
              <a:t>τυπικά διατηρείται σε τιμές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&lt;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0.5 </a:t>
            </a:r>
            <a:r>
              <a:rPr lang="el-GR" b="1" dirty="0" smtClean="0">
                <a:solidFill>
                  <a:srgbClr val="FF0000"/>
                </a:solidFill>
                <a:latin typeface="Calibri" pitchFamily="34" charset="0"/>
              </a:rPr>
              <a:t>ακόμη και σε μηχανικό αερισμό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l-GR" b="1" dirty="0" smtClean="0">
                <a:solidFill>
                  <a:srgbClr val="FF0000"/>
                </a:solidFill>
                <a:latin typeface="Calibri" pitchFamily="34" charset="0"/>
              </a:rPr>
              <a:t>για να αποφευχθεί η </a:t>
            </a:r>
            <a:r>
              <a:rPr lang="el-GR" b="1" dirty="0" smtClean="0">
                <a:solidFill>
                  <a:srgbClr val="FF0000"/>
                </a:solidFill>
                <a:latin typeface="Calibri" pitchFamily="34" charset="0"/>
              </a:rPr>
              <a:t>τοξικότητα </a:t>
            </a:r>
            <a:r>
              <a:rPr lang="el-GR" b="1" dirty="0" smtClean="0">
                <a:solidFill>
                  <a:srgbClr val="FF0000"/>
                </a:solidFill>
                <a:latin typeface="Calibri" pitchFamily="34" charset="0"/>
              </a:rPr>
              <a:t>του </a:t>
            </a:r>
            <a:r>
              <a:rPr lang="el-GR" b="1" dirty="0" smtClean="0">
                <a:solidFill>
                  <a:srgbClr val="FF0000"/>
                </a:solidFill>
                <a:latin typeface="Calibri" pitchFamily="34" charset="0"/>
              </a:rPr>
              <a:t>Ο</a:t>
            </a:r>
            <a:r>
              <a:rPr lang="el-GR" b="1" baseline="-25000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el-GR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l-GR" b="1" dirty="0" smtClean="0">
              <a:solidFill>
                <a:srgbClr val="0000FF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l-GR" b="1" dirty="0" smtClean="0">
                <a:solidFill>
                  <a:srgbClr val="0000FF"/>
                </a:solidFill>
                <a:latin typeface="Calibri" pitchFamily="34" charset="0"/>
              </a:rPr>
              <a:t>Αν </a:t>
            </a:r>
            <a:r>
              <a:rPr lang="el-GR" b="1" dirty="0">
                <a:solidFill>
                  <a:srgbClr val="0000FF"/>
                </a:solidFill>
                <a:latin typeface="Calibri" pitchFamily="34" charset="0"/>
              </a:rPr>
              <a:t>η μετρούμενη </a:t>
            </a:r>
            <a:r>
              <a:rPr lang="en-US" b="1" dirty="0">
                <a:solidFill>
                  <a:srgbClr val="0000FF"/>
                </a:solidFill>
                <a:latin typeface="Calibri" pitchFamily="34" charset="0"/>
              </a:rPr>
              <a:t>PaO</a:t>
            </a:r>
            <a:r>
              <a:rPr lang="en-US" b="1" baseline="-25000" dirty="0">
                <a:solidFill>
                  <a:srgbClr val="0000FF"/>
                </a:solidFill>
                <a:latin typeface="Calibri" pitchFamily="34" charset="0"/>
              </a:rPr>
              <a:t>2</a:t>
            </a:r>
            <a:r>
              <a:rPr lang="en-US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l-GR" b="1" dirty="0">
                <a:solidFill>
                  <a:srgbClr val="0000FF"/>
                </a:solidFill>
                <a:latin typeface="Calibri" pitchFamily="34" charset="0"/>
              </a:rPr>
              <a:t>είναι σημαντικά κάτω από την αναμενόμενη, υπάρχει πρόβλημα στην ανταλλαγή των αερίων</a:t>
            </a:r>
          </a:p>
        </p:txBody>
      </p:sp>
    </p:spTree>
    <p:extLst>
      <p:ext uri="{BB962C8B-B14F-4D97-AF65-F5344CB8AC3E}">
        <p14:creationId xmlns:p14="http://schemas.microsoft.com/office/powerpoint/2010/main" val="32203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Πλέγμα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Απαραίτητ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Απαραίτητ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2530</TotalTime>
  <Words>1894</Words>
  <Application>Microsoft Office PowerPoint</Application>
  <PresentationFormat>Διαφάνειες 35 χιλ.</PresentationFormat>
  <Paragraphs>451</Paragraphs>
  <Slides>49</Slides>
  <Notes>18</Notes>
  <HiddenSlides>10</HiddenSlides>
  <MMClips>0</MMClips>
  <ScaleCrop>false</ScaleCrop>
  <HeadingPairs>
    <vt:vector size="4" baseType="variant">
      <vt:variant>
        <vt:lpstr>Θέμα</vt:lpstr>
      </vt:variant>
      <vt:variant>
        <vt:i4>5</vt:i4>
      </vt:variant>
      <vt:variant>
        <vt:lpstr>Τίτλοι διαφανειών</vt:lpstr>
      </vt:variant>
      <vt:variant>
        <vt:i4>49</vt:i4>
      </vt:variant>
    </vt:vector>
  </HeadingPairs>
  <TitlesOfParts>
    <vt:vector size="54" baseType="lpstr">
      <vt:lpstr>Θέμα του Office</vt:lpstr>
      <vt:lpstr>Αστικό</vt:lpstr>
      <vt:lpstr>3_Solstice</vt:lpstr>
      <vt:lpstr>1_Προεπιλεγμένη σχεδίαση</vt:lpstr>
      <vt:lpstr>3_Προεπιλεγμένη σχεδίαση</vt:lpstr>
      <vt:lpstr>Αναπνευστικές διαταραχές  οξεοβασικής ισορροπίας</vt:lpstr>
      <vt:lpstr>Αναπνευστικές διαταραχές  οξεοβασικής ισορροπίας</vt:lpstr>
      <vt:lpstr>Φυσιολογία της ανταλλαγής των αερίων στον πνεύμονα - Εργαστηριακές παράμετροι Δ. Λαγονίδης</vt:lpstr>
      <vt:lpstr>Aλκαλαιμία - δυσχέρεια απόδοσης Ο2 στους ιστούς (Bohr effect)</vt:lpstr>
      <vt:lpstr>Παρουσίαση του PowerPoint</vt:lpstr>
      <vt:lpstr>Alveolar air equation</vt:lpstr>
      <vt:lpstr>Περιστατικό 1</vt:lpstr>
      <vt:lpstr>Περιστατικό 1</vt:lpstr>
      <vt:lpstr>Εισπνεόμενο O2 (FiO2)</vt:lpstr>
      <vt:lpstr>Σχέση εισπνεόμενου O2 (FiO2) και PaO2</vt:lpstr>
      <vt:lpstr>Παρουσίαση του PowerPoint</vt:lpstr>
      <vt:lpstr>Κλινική συσχέτιση-σημασία SaO2</vt:lpstr>
      <vt:lpstr>V/Q</vt:lpstr>
      <vt:lpstr>Περιστατικό 2</vt:lpstr>
      <vt:lpstr>appropriate oxygen delivery device </vt:lpstr>
      <vt:lpstr>EQUIPMENT:  low flow oxygen delivery systems </vt:lpstr>
      <vt:lpstr>Αναπνευστική οξέωση και αλκάλωση </vt:lpstr>
      <vt:lpstr>Παρουσίαση του PowerPoint</vt:lpstr>
      <vt:lpstr>Παρουσίαση του PowerPoint</vt:lpstr>
      <vt:lpstr>Γιατί η υπερκαπνία είναι βλαπτική;</vt:lpstr>
      <vt:lpstr>Αναπνευστική αλκάλωση</vt:lpstr>
      <vt:lpstr>Αναπνευστική αλκάλωση</vt:lpstr>
      <vt:lpstr>Αναπνευστική οξέωση και αλκάλωση από φάρμακα Α. Γαβαλά</vt:lpstr>
      <vt:lpstr>Αναπνευστική οξέωση</vt:lpstr>
      <vt:lpstr>Αναπνευστική αλκάλωση</vt:lpstr>
      <vt:lpstr>Αναπνευστική αλκάλωση</vt:lpstr>
      <vt:lpstr>Αναπνευστική αλκάλωση</vt:lpstr>
      <vt:lpstr>Περιστατικό 3</vt:lpstr>
      <vt:lpstr>From FDA reports: Metoprolol tartrate and Respiratory acidosis</vt:lpstr>
      <vt:lpstr>From FDA reports: Metoprolol tartrate and Respiratory acidosis</vt:lpstr>
      <vt:lpstr>ΕΚΔΗΛΩΣΕΙΣ ΑΝΑΠΝΕΥΣΤΙΚΗΣ ΑΛΚΑΛΩΣΗΣ  ΓΕΩΡΓΙΟΣ ΦΙΛΝΤΙΣΗΣ</vt:lpstr>
      <vt:lpstr>Αναπνευστική αλκάλωση &amp; καρδιαγγειακό-κλινική εικόνα</vt:lpstr>
      <vt:lpstr>Οξεοβασικές διαταραχές σε χρόνιες πνευμονοπάθειες</vt:lpstr>
      <vt:lpstr>Περιστατικό 4</vt:lpstr>
      <vt:lpstr>Περιστατικό 4</vt:lpstr>
      <vt:lpstr>Χρόνια υπερκαπνία- Κλινικές εκδηλώσεις</vt:lpstr>
      <vt:lpstr>Χρόνια υπερκαπνία</vt:lpstr>
      <vt:lpstr>Eπικίνδυνες για τη ζωή αναπνευστικές διαταραχές της οξεοβασικής ισορροπίας Μπούτου Αφροδίτη</vt:lpstr>
      <vt:lpstr>Παρουσίαση του PowerPoint</vt:lpstr>
      <vt:lpstr>Να θεραπεύετε πάντοτε τον ασθενή και όχι τα εργαστηριακά αποτελέσματα</vt:lpstr>
      <vt:lpstr>Παρουσίαση του PowerPoint</vt:lpstr>
      <vt:lpstr>Respiratory Depression due to Opioid and Benzodiazepine Overdose </vt:lpstr>
      <vt:lpstr>Respiratory Depression due to Opioid and Benzodiazepine Overdose </vt:lpstr>
      <vt:lpstr>Respiratory Depression due to Opioid and Benzodiazepine Overdose </vt:lpstr>
      <vt:lpstr>Respiratory Depression due to Opioid and Benzodiazepine Overdose </vt:lpstr>
      <vt:lpstr>Respiratory Depression due to Opioid and Benzodiazepine Overdose </vt:lpstr>
      <vt:lpstr>Respiratory Depression due to Opioid and Benzodiazepine Overdose </vt:lpstr>
      <vt:lpstr>Respiratory Depression due to Opioid and Benzodiazepine Overdose 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makis</dc:creator>
  <cp:lastModifiedBy>skn</cp:lastModifiedBy>
  <cp:revision>224</cp:revision>
  <dcterms:created xsi:type="dcterms:W3CDTF">2013-04-29T16:16:04Z</dcterms:created>
  <dcterms:modified xsi:type="dcterms:W3CDTF">2013-09-22T05:15:06Z</dcterms:modified>
</cp:coreProperties>
</file>